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23" r:id="rId2"/>
    <p:sldId id="538" r:id="rId3"/>
    <p:sldId id="556" r:id="rId4"/>
    <p:sldId id="573" r:id="rId5"/>
    <p:sldId id="572" r:id="rId6"/>
    <p:sldId id="548" r:id="rId7"/>
    <p:sldId id="549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2908" userDrawn="1">
          <p15:clr>
            <a:srgbClr val="A4A3A4"/>
          </p15:clr>
        </p15:guide>
        <p15:guide id="5" orient="horz" pos="1185">
          <p15:clr>
            <a:srgbClr val="A4A3A4"/>
          </p15:clr>
        </p15:guide>
        <p15:guide id="6" orient="horz" pos="3952">
          <p15:clr>
            <a:srgbClr val="A4A3A4"/>
          </p15:clr>
        </p15:guide>
        <p15:guide id="7" orient="horz" pos="1661">
          <p15:clr>
            <a:srgbClr val="A4A3A4"/>
          </p15:clr>
        </p15:guide>
        <p15:guide id="8" orient="horz" pos="2001" userDrawn="1">
          <p15:clr>
            <a:srgbClr val="A4A3A4"/>
          </p15:clr>
        </p15:guide>
        <p15:guide id="9" pos="2880">
          <p15:clr>
            <a:srgbClr val="A4A3A4"/>
          </p15:clr>
        </p15:guide>
        <p15:guide id="10" pos="204">
          <p15:clr>
            <a:srgbClr val="A4A3A4"/>
          </p15:clr>
        </p15:guide>
        <p15:guide id="11" pos="5556">
          <p15:clr>
            <a:srgbClr val="A4A3A4"/>
          </p15:clr>
        </p15:guide>
        <p15:guide id="12" pos="2812">
          <p15:clr>
            <a:srgbClr val="A4A3A4"/>
          </p15:clr>
        </p15:guide>
        <p15:guide id="13" pos="2948">
          <p15:clr>
            <a:srgbClr val="A4A3A4"/>
          </p15:clr>
        </p15:guide>
        <p15:guide id="14" pos="363">
          <p15:clr>
            <a:srgbClr val="A4A3A4"/>
          </p15:clr>
        </p15:guide>
        <p15:guide id="15" pos="53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4EA1"/>
    <a:srgbClr val="0033CC"/>
    <a:srgbClr val="FFFFCC"/>
    <a:srgbClr val="006600"/>
    <a:srgbClr val="5FB62E"/>
    <a:srgbClr val="009999"/>
    <a:srgbClr val="003300"/>
    <a:srgbClr val="FF7415"/>
    <a:srgbClr val="4D9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9" autoAdjust="0"/>
    <p:restoredTop sz="92479" autoAdjust="0"/>
  </p:normalViewPr>
  <p:slideViewPr>
    <p:cSldViewPr showGuides="1">
      <p:cViewPr varScale="1">
        <p:scale>
          <a:sx n="112" d="100"/>
          <a:sy n="112" d="100"/>
        </p:scale>
        <p:origin x="1674" y="84"/>
      </p:cViewPr>
      <p:guideLst>
        <p:guide orient="horz" pos="618"/>
        <p:guide orient="horz" pos="4110"/>
        <p:guide orient="horz" pos="1502"/>
        <p:guide orient="horz" pos="2908"/>
        <p:guide orient="horz" pos="1185"/>
        <p:guide orient="horz" pos="3952"/>
        <p:guide orient="horz" pos="1661"/>
        <p:guide orient="horz" pos="2001"/>
        <p:guide pos="2880"/>
        <p:guide pos="204"/>
        <p:guide pos="5556"/>
        <p:guide pos="2812"/>
        <p:guide pos="2948"/>
        <p:guide pos="363"/>
        <p:guide pos="53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5430"/>
    </p:cViewPr>
  </p:sorterViewPr>
  <p:notesViewPr>
    <p:cSldViewPr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93D2F-D729-4222-B1F0-3FD3E664BDC7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56AAD-C186-4E44-93E3-1ED8BD5F48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51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CD14-D7F7-4084-B961-60C91099E306}" type="datetimeFigureOut">
              <a:rPr lang="ko-KR" altLang="en-US" smtClean="0"/>
              <a:pPr/>
              <a:t>2017-09-04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053D-9AC6-4304-BA1A-CD2E03EDE5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0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053D-9AC6-4304-BA1A-CD2E03EDE5D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54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err="1" smtClean="0">
                <a:gradFill>
                  <a:gsLst>
                    <a:gs pos="0">
                      <a:srgbClr val="002060"/>
                    </a:gs>
                    <a:gs pos="100000">
                      <a:srgbClr val="003FBE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다크서울</a:t>
            </a:r>
            <a:r>
              <a:rPr lang="ko-KR" altLang="en-US" sz="1200" dirty="0" smtClean="0">
                <a:gradFill>
                  <a:gsLst>
                    <a:gs pos="0">
                      <a:srgbClr val="002060"/>
                    </a:gs>
                    <a:gs pos="100000">
                      <a:srgbClr val="003FBE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등 </a:t>
            </a:r>
            <a:r>
              <a:rPr lang="en-US" altLang="ko-KR" sz="1200" dirty="0" smtClean="0">
                <a:gradFill>
                  <a:gsLst>
                    <a:gs pos="0">
                      <a:srgbClr val="002060"/>
                    </a:gs>
                    <a:gs pos="100000">
                      <a:srgbClr val="003FBE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3.20 </a:t>
            </a:r>
          </a:p>
          <a:p>
            <a:pPr algn="l"/>
            <a:r>
              <a:rPr lang="ko-KR" altLang="en-US" sz="1200" dirty="0" smtClean="0">
                <a:gradFill>
                  <a:gsLst>
                    <a:gs pos="0">
                      <a:srgbClr val="002060"/>
                    </a:gs>
                    <a:gs pos="100000">
                      <a:srgbClr val="003FBE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유사 </a:t>
            </a:r>
            <a:r>
              <a:rPr lang="ko-KR" altLang="en-US" sz="1200" dirty="0" err="1" smtClean="0">
                <a:gradFill>
                  <a:gsLst>
                    <a:gs pos="0">
                      <a:srgbClr val="002060"/>
                    </a:gs>
                    <a:gs pos="100000">
                      <a:srgbClr val="003FBE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멀웨어</a:t>
            </a:r>
            <a:r>
              <a:rPr lang="ko-KR" altLang="en-US" sz="1200" dirty="0" smtClean="0">
                <a:gradFill>
                  <a:gsLst>
                    <a:gs pos="0">
                      <a:srgbClr val="002060"/>
                    </a:gs>
                    <a:gs pos="100000">
                      <a:srgbClr val="003FBE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재등장에 대한 위협기사</a:t>
            </a:r>
            <a:endParaRPr lang="en-US" altLang="ko-KR" sz="1200" dirty="0" smtClean="0">
              <a:gradFill>
                <a:gsLst>
                  <a:gs pos="0">
                    <a:srgbClr val="002060"/>
                  </a:gs>
                  <a:gs pos="100000">
                    <a:srgbClr val="003FBE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5053D-9AC6-4304-BA1A-CD2E03EDE5D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0" y="6343650"/>
            <a:ext cx="164782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316416" y="6592267"/>
            <a:ext cx="736923" cy="265733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ctr"/>
            <a:fld id="{BA9259CD-1125-44D5-B171-AF727078AA73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23528" y="1160772"/>
            <a:ext cx="8460940" cy="5112544"/>
          </a:xfrm>
          <a:prstGeom prst="rect">
            <a:avLst/>
          </a:prstGeom>
        </p:spPr>
        <p:txBody>
          <a:bodyPr/>
          <a:lstStyle>
            <a:lvl1pPr marL="180000" indent="-180000">
              <a:buFontTx/>
              <a:buBlip>
                <a:blip r:embed="rId2"/>
              </a:buBlip>
              <a:defRPr sz="20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357188" indent="-211138">
              <a:defRPr sz="1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449263" indent="-174625">
              <a:defRPr sz="14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623888" indent="-204788">
              <a:defRPr sz="11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714375" indent="-152400">
              <a:defRPr sz="9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256350"/>
            <a:ext cx="7886700" cy="648072"/>
          </a:xfrm>
          <a:prstGeom prst="rect">
            <a:avLst/>
          </a:prstGeom>
        </p:spPr>
        <p:txBody>
          <a:bodyPr/>
          <a:lstStyle>
            <a:lvl1pPr>
              <a:defRPr lang="ko-KR" altLang="en-US" sz="3200" b="0" kern="1200" spc="-1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27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" y="71439"/>
            <a:ext cx="7512765" cy="549275"/>
          </a:xfrm>
          <a:prstGeom prst="rect">
            <a:avLst/>
          </a:prstGeom>
        </p:spPr>
        <p:txBody>
          <a:bodyPr/>
          <a:lstStyle>
            <a:lvl1pPr>
              <a:defRPr lang="ko-KR" altLang="en-US" sz="2216" kern="1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547100" y="6486528"/>
            <a:ext cx="596900" cy="365125"/>
          </a:xfrm>
          <a:prstGeom prst="rect">
            <a:avLst/>
          </a:prstGeom>
        </p:spPr>
        <p:txBody>
          <a:bodyPr/>
          <a:lstStyle>
            <a:lvl1pPr>
              <a:defRPr sz="969" b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DEFD0C5B-2BA1-4804-B6ED-E90670E3526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모서리가 둥근 직사각형 3"/>
          <p:cNvSpPr/>
          <p:nvPr userDrawn="1"/>
        </p:nvSpPr>
        <p:spPr bwMode="auto">
          <a:xfrm>
            <a:off x="308736" y="840132"/>
            <a:ext cx="5003039" cy="428628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62" kern="0" dirty="0">
              <a:solidFill>
                <a:sysClr val="window" lastClr="FFFF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8735" y="1388718"/>
            <a:ext cx="8526530" cy="2268882"/>
          </a:xfrm>
          <a:prstGeom prst="rect">
            <a:avLst/>
          </a:prstGeom>
          <a:solidFill>
            <a:srgbClr val="F5FBEB"/>
          </a:solidFill>
        </p:spPr>
        <p:txBody>
          <a:bodyPr/>
          <a:lstStyle>
            <a:lvl1pPr indent="-265882">
              <a:spcBef>
                <a:spcPts val="1108"/>
              </a:spcBef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6" name="텍스트 개체 틀 16"/>
          <p:cNvSpPr>
            <a:spLocks noGrp="1"/>
          </p:cNvSpPr>
          <p:nvPr>
            <p:ph type="body" sz="quarter" idx="13"/>
          </p:nvPr>
        </p:nvSpPr>
        <p:spPr>
          <a:xfrm>
            <a:off x="307975" y="839790"/>
            <a:ext cx="5003800" cy="428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32646" indent="0">
              <a:buNone/>
              <a:defRPr/>
            </a:lvl2pPr>
            <a:lvl3pPr marL="420425" indent="0">
              <a:buNone/>
              <a:defRPr/>
            </a:lvl3pPr>
            <a:lvl4pPr marL="1266261" indent="0">
              <a:buNone/>
              <a:defRPr/>
            </a:lvl4pPr>
            <a:lvl5pPr marL="1688348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213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0" r:id="rId2"/>
    <p:sldLayoutId id="2147483694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jpeg"/><Relationship Id="rId18" Type="http://schemas.openxmlformats.org/officeDocument/2006/relationships/image" Target="../media/image39.png"/><Relationship Id="rId3" Type="http://schemas.openxmlformats.org/officeDocument/2006/relationships/image" Target="../media/image27.emf"/><Relationship Id="rId7" Type="http://schemas.openxmlformats.org/officeDocument/2006/relationships/image" Target="../media/image30.jpeg"/><Relationship Id="rId12" Type="http://schemas.openxmlformats.org/officeDocument/2006/relationships/image" Target="../media/image18.jpeg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jpe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2.jpeg"/><Relationship Id="rId19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7848364" y="16531"/>
              <a:ext cx="1188132" cy="952771"/>
              <a:chOff x="7848364" y="16531"/>
              <a:chExt cx="1188132" cy="95277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4"/>
              <a:srcRect r="4195"/>
              <a:stretch/>
            </p:blipFill>
            <p:spPr>
              <a:xfrm>
                <a:off x="7848364" y="16531"/>
                <a:ext cx="1188132" cy="60552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3652" y="535741"/>
                <a:ext cx="552844" cy="20601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767462">
                <a:off x="8492575" y="454952"/>
                <a:ext cx="276225" cy="752475"/>
              </a:xfrm>
              <a:prstGeom prst="rect">
                <a:avLst/>
              </a:prstGeom>
            </p:spPr>
          </p:pic>
        </p:grpSp>
      </p:grpSp>
      <p:sp>
        <p:nvSpPr>
          <p:cNvPr id="6" name="직사각형 5"/>
          <p:cNvSpPr/>
          <p:nvPr/>
        </p:nvSpPr>
        <p:spPr>
          <a:xfrm>
            <a:off x="3167844" y="1660282"/>
            <a:ext cx="5688632" cy="173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noAutofit/>
            <a:scene3d>
              <a:camera prst="orthographicFront"/>
              <a:lightRig rig="threePt" dir="t"/>
            </a:scene3d>
            <a:sp3d contourW="38100">
              <a:bevelT w="1270" h="38100"/>
              <a:contourClr>
                <a:schemeClr val="bg1"/>
              </a:contourClr>
            </a:sp3d>
          </a:bodyPr>
          <a:lstStyle/>
          <a:p>
            <a:pPr algn="ctr"/>
            <a:r>
              <a:rPr lang="ko-KR" altLang="en-US" sz="4400" spc="-150" smtClean="0">
                <a:gradFill>
                  <a:gsLst>
                    <a:gs pos="0">
                      <a:srgbClr val="002060"/>
                    </a:gs>
                    <a:gs pos="100000">
                      <a:srgbClr val="003FBE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악성코드 변종탐지 및</a:t>
            </a:r>
            <a:endParaRPr lang="en-US" altLang="ko-KR" sz="4400" spc="-150" smtClean="0">
              <a:gradFill>
                <a:gsLst>
                  <a:gs pos="0">
                    <a:srgbClr val="002060"/>
                  </a:gs>
                  <a:gs pos="100000">
                    <a:srgbClr val="003FBE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400" spc="-150" smtClean="0">
                <a:gradFill>
                  <a:gsLst>
                    <a:gs pos="0">
                      <a:srgbClr val="002060"/>
                    </a:gs>
                    <a:gs pos="100000">
                      <a:srgbClr val="003FBE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그룹분류 </a:t>
            </a:r>
            <a:r>
              <a:rPr lang="ko-KR" altLang="en-US" sz="4400" spc="-150" dirty="0" smtClean="0">
                <a:gradFill>
                  <a:gsLst>
                    <a:gs pos="0">
                      <a:srgbClr val="002060"/>
                    </a:gs>
                    <a:gs pos="100000">
                      <a:srgbClr val="003FBE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</a:t>
            </a:r>
            <a:endParaRPr lang="en-US" altLang="ko-KR" sz="4400" spc="-400" dirty="0" smtClean="0">
              <a:gradFill>
                <a:gsLst>
                  <a:gs pos="0">
                    <a:srgbClr val="002060"/>
                  </a:gs>
                  <a:gs pos="100000">
                    <a:srgbClr val="003FBE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1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-1" r="-9" b="49693"/>
          <a:stretch/>
        </p:blipFill>
        <p:spPr bwMode="auto">
          <a:xfrm>
            <a:off x="3621057" y="1412776"/>
            <a:ext cx="5523451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8"/>
          <p:cNvSpPr txBox="1"/>
          <p:nvPr/>
        </p:nvSpPr>
        <p:spPr>
          <a:xfrm>
            <a:off x="3684282" y="1457515"/>
            <a:ext cx="710153" cy="536530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 contourW="31750">
              <a:bevelT w="1270" h="25400"/>
              <a:contourClr>
                <a:schemeClr val="bg1"/>
              </a:contourClr>
            </a:sp3d>
          </a:bodyPr>
          <a:lstStyle/>
          <a:p>
            <a:pPr algn="ctr"/>
            <a:r>
              <a:rPr lang="en-US" altLang="ko-KR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endParaRPr lang="ko-KR" altLang="en-US" sz="3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18819" y="1514353"/>
            <a:ext cx="4437236" cy="447108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 extrusionH="25400">
              <a:bevelT w="1270" h="25400"/>
            </a:sp3d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필요성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3684282" y="2200547"/>
            <a:ext cx="710153" cy="536530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 contourW="31750">
              <a:bevelT w="1270" h="25400"/>
              <a:contourClr>
                <a:schemeClr val="bg1"/>
              </a:contourClr>
            </a:sp3d>
          </a:bodyPr>
          <a:lstStyle/>
          <a:p>
            <a:pPr algn="ctr"/>
            <a:r>
              <a:rPr lang="en-US" altLang="ko-KR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lang="ko-KR" altLang="en-US" sz="3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8819" y="2249493"/>
            <a:ext cx="4437236" cy="447108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 extrusionH="25400">
              <a:bevelT w="1270" h="25400"/>
            </a:sp3d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기술개요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3684282" y="2941500"/>
            <a:ext cx="710153" cy="536530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 contourW="31750">
              <a:bevelT w="1270" h="25400"/>
              <a:contourClr>
                <a:schemeClr val="bg1"/>
              </a:contourClr>
            </a:sp3d>
          </a:bodyPr>
          <a:lstStyle/>
          <a:p>
            <a:pPr algn="ctr"/>
            <a:r>
              <a:rPr lang="en-US" altLang="ko-KR" sz="3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endParaRPr lang="ko-KR" altLang="en-US" sz="3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8819" y="2981928"/>
            <a:ext cx="4437236" cy="447108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 extrusionH="25400">
              <a:bevelT w="1270" h="25400"/>
            </a:sp3d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기대효과 및 활용계획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527885" y="3673887"/>
            <a:ext cx="5616116" cy="711088"/>
            <a:chOff x="3527885" y="4499948"/>
            <a:chExt cx="5616116" cy="711088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-1686" t="-1" b="83712"/>
            <a:stretch/>
          </p:blipFill>
          <p:spPr bwMode="auto">
            <a:xfrm>
              <a:off x="3527885" y="4499948"/>
              <a:ext cx="5616116" cy="71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TextBox 8"/>
            <p:cNvSpPr txBox="1"/>
            <p:nvPr/>
          </p:nvSpPr>
          <p:spPr>
            <a:xfrm>
              <a:off x="3684282" y="4524565"/>
              <a:ext cx="710153" cy="53653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 contourW="31750">
                <a:bevelT w="1270" h="25400"/>
                <a:contourClr>
                  <a:schemeClr val="bg1"/>
                </a:contourClr>
              </a:sp3d>
            </a:bodyPr>
            <a:lstStyle/>
            <a:p>
              <a:pPr algn="ctr"/>
              <a:r>
                <a:rPr lang="ko-KR" altLang="en-US" sz="24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별첨</a:t>
              </a:r>
              <a:endParaRPr lang="ko-KR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18819" y="4589717"/>
              <a:ext cx="4437236" cy="44710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 extrusionH="25400">
                <a:bevelT w="1270" h="25400"/>
              </a:sp3d>
            </a:bodyPr>
            <a:lstStyle/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GUI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화면 예제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763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A9259CD-1125-44D5-B171-AF727078AA73}" type="slidenum">
              <a:rPr lang="ko-KR" altLang="en-US" smtClean="0"/>
              <a:pPr algn="ctr"/>
              <a:t>3</a:t>
            </a:fld>
            <a:endParaRPr lang="ko-KR" altLang="en-US" dirty="0"/>
          </a:p>
        </p:txBody>
      </p:sp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628650" y="256350"/>
            <a:ext cx="7886700" cy="648072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배경 및 필요성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1015999"/>
            <a:ext cx="9143999" cy="2953061"/>
            <a:chOff x="0" y="1015999"/>
            <a:chExt cx="9144001" cy="1927598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344048" y="1015999"/>
              <a:ext cx="8799953" cy="3456"/>
            </a:xfrm>
            <a:prstGeom prst="line">
              <a:avLst/>
            </a:prstGeom>
            <a:ln w="19050">
              <a:gradFill flip="none" rotWithShape="1">
                <a:gsLst>
                  <a:gs pos="80000">
                    <a:srgbClr val="0092D7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0" scaled="1"/>
                <a:tileRect/>
              </a:gradFill>
              <a:tailEnd type="none"/>
            </a:ln>
            <a:effectLst>
              <a:outerShdw blurRad="381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317"/>
            <p:cNvGrpSpPr/>
            <p:nvPr/>
          </p:nvGrpSpPr>
          <p:grpSpPr>
            <a:xfrm>
              <a:off x="0" y="2713197"/>
              <a:ext cx="8820182" cy="230400"/>
              <a:chOff x="0" y="2750192"/>
              <a:chExt cx="8820182" cy="230400"/>
            </a:xfrm>
            <a:effectLst>
              <a:outerShdw blurRad="38100" dist="254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0" y="2977378"/>
                <a:ext cx="8820182" cy="3214"/>
              </a:xfrm>
              <a:prstGeom prst="line">
                <a:avLst/>
              </a:prstGeom>
              <a:ln w="19050">
                <a:gradFill flip="none" rotWithShape="1">
                  <a:gsLst>
                    <a:gs pos="80000">
                      <a:srgbClr val="0092D7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0" scaled="1"/>
                  <a:tileRect/>
                </a:gra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각 삼각형 9"/>
              <p:cNvSpPr>
                <a:spLocks noChangeAspect="1"/>
              </p:cNvSpPr>
              <p:nvPr/>
            </p:nvSpPr>
            <p:spPr>
              <a:xfrm rot="16200000" flipV="1">
                <a:off x="0" y="2750192"/>
                <a:ext cx="230400" cy="230400"/>
              </a:xfrm>
              <a:prstGeom prst="rtTriangle">
                <a:avLst/>
              </a:prstGeom>
              <a:solidFill>
                <a:srgbClr val="0092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</p:grpSp>
      <p:sp>
        <p:nvSpPr>
          <p:cNvPr id="11" name="내용 개체 틀 1"/>
          <p:cNvSpPr>
            <a:spLocks noGrp="1"/>
          </p:cNvSpPr>
          <p:nvPr>
            <p:ph sz="quarter" idx="13"/>
          </p:nvPr>
        </p:nvSpPr>
        <p:spPr>
          <a:xfrm>
            <a:off x="222958" y="1218600"/>
            <a:ext cx="8698084" cy="2692345"/>
          </a:xfrm>
        </p:spPr>
        <p:txBody>
          <a:bodyPr/>
          <a:lstStyle/>
          <a:p>
            <a:r>
              <a:rPr lang="ko-KR" altLang="en-US" dirty="0" smtClean="0"/>
              <a:t>하루 평균 </a:t>
            </a:r>
            <a:r>
              <a:rPr lang="en-US" altLang="ko-KR" dirty="0" smtClean="0">
                <a:solidFill>
                  <a:srgbClr val="0000FF"/>
                </a:solidFill>
              </a:rPr>
              <a:t>100</a:t>
            </a:r>
            <a:r>
              <a:rPr lang="ko-KR" altLang="en-US" dirty="0" smtClean="0">
                <a:solidFill>
                  <a:srgbClr val="0000FF"/>
                </a:solidFill>
              </a:rPr>
              <a:t>만개 </a:t>
            </a:r>
            <a:r>
              <a:rPr lang="ko-KR" altLang="en-US" dirty="0" smtClean="0"/>
              <a:t>신종 악성코드 발생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침투 공격에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'14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3.2</a:t>
            </a:r>
            <a:r>
              <a:rPr lang="ko-KR" altLang="en-US" dirty="0" err="1" smtClean="0"/>
              <a:t>억개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하루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만개</a:t>
            </a:r>
            <a:r>
              <a:rPr lang="en-US" altLang="ko-KR" sz="1400" dirty="0" smtClean="0"/>
              <a:t>) </a:t>
            </a:r>
            <a:r>
              <a:rPr lang="ko-KR" altLang="en-US" dirty="0" smtClean="0"/>
              <a:t>새로운 악성코드 등장 </a:t>
            </a:r>
            <a:r>
              <a:rPr lang="en-US" altLang="ko-KR" sz="1400" dirty="0" smtClean="0"/>
              <a:t>(Symantec, 2015)</a:t>
            </a:r>
          </a:p>
          <a:p>
            <a:pPr marL="146050" lvl="1" indent="0">
              <a:buNone/>
            </a:pPr>
            <a:r>
              <a:rPr lang="en-US" altLang="ko-KR" sz="1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   ※ </a:t>
            </a:r>
            <a:r>
              <a:rPr lang="ko-KR" altLang="en-US" sz="1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전체 악성코드의 </a:t>
            </a:r>
            <a:r>
              <a:rPr lang="en-US" altLang="ko-KR" sz="1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28%</a:t>
            </a:r>
            <a:r>
              <a:rPr lang="ko-KR" altLang="en-US" sz="1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가 </a:t>
            </a:r>
            <a:r>
              <a:rPr lang="ko-KR" altLang="en-US" sz="14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가상머신</a:t>
            </a:r>
            <a:r>
              <a:rPr lang="ko-KR" altLang="en-US" sz="1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우회 등 고도화</a:t>
            </a:r>
            <a:r>
              <a:rPr lang="en-US" altLang="ko-KR" sz="1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lang="ko-KR" altLang="en-US" sz="14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지능화 되고 있음</a:t>
            </a:r>
            <a:endParaRPr lang="en-US" altLang="ko-KR" sz="1400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</a:rPr>
              <a:t>유사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변종 공격 등 우선 분석이 필요한 대상의 선별 기술 부재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분석가에 의한 대응 한계</a:t>
            </a:r>
            <a:endParaRPr lang="en-US" altLang="ko-KR" sz="1200" spc="-150" dirty="0" smtClean="0"/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ko-KR" altLang="en-US" sz="1800" spc="-15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FF7415"/>
                </a:solidFill>
              </a:rPr>
              <a:t>▶</a:t>
            </a:r>
            <a:r>
              <a:rPr lang="ko-KR" altLang="en-US" sz="180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FF7415"/>
                </a:solidFill>
              </a:rPr>
              <a:t>▶</a:t>
            </a:r>
            <a:r>
              <a:rPr lang="en-US" altLang="ko-KR" sz="1800" spc="-15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7415"/>
                </a:solidFill>
              </a:rPr>
              <a:t> </a:t>
            </a:r>
            <a:r>
              <a:rPr lang="ko-KR" altLang="en-US" sz="18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7415"/>
                </a:solidFill>
              </a:rPr>
              <a:t>진화하는 악성코드 분석 및 유사그룹 분류</a:t>
            </a:r>
            <a:r>
              <a:rPr lang="en-US" altLang="ko-KR" sz="18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7415"/>
                </a:solidFill>
              </a:rPr>
              <a:t>, </a:t>
            </a:r>
            <a:r>
              <a:rPr lang="ko-KR" altLang="en-US" sz="18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7415"/>
                </a:solidFill>
              </a:rPr>
              <a:t>변종탐지</a:t>
            </a:r>
            <a:r>
              <a:rPr lang="en-US" altLang="ko-KR" sz="18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7415"/>
                </a:solidFill>
              </a:rPr>
              <a:t>/</a:t>
            </a:r>
            <a:r>
              <a:rPr lang="ko-KR" altLang="en-US" sz="1800" dirty="0" err="1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7415"/>
                </a:solidFill>
              </a:rPr>
              <a:t>프로파일링</a:t>
            </a:r>
            <a:r>
              <a:rPr lang="ko-KR" altLang="en-US" sz="1800" dirty="0" smtClean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FF7415"/>
                </a:solidFill>
              </a:rPr>
              <a:t> 기술 필요</a:t>
            </a:r>
            <a:endParaRPr lang="en-US" altLang="ko-KR" sz="1800" dirty="0" smtClean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FF7415"/>
              </a:solidFill>
            </a:endParaRPr>
          </a:p>
          <a:p>
            <a:pPr marL="0" indent="0">
              <a:buNone/>
            </a:pPr>
            <a:r>
              <a:rPr lang="ko-KR" altLang="en-US" sz="700" dirty="0" smtClean="0"/>
              <a:t> </a:t>
            </a:r>
          </a:p>
          <a:p>
            <a:r>
              <a:rPr lang="ko-KR" altLang="en-US" smtClean="0"/>
              <a:t>대량화</a:t>
            </a:r>
            <a:r>
              <a:rPr lang="ko-KR" altLang="en-US"/>
              <a:t>∙지능화된 </a:t>
            </a:r>
            <a:r>
              <a:rPr lang="ko-KR" altLang="en-US" smtClean="0"/>
              <a:t>악성코드에 대한 </a:t>
            </a:r>
            <a:r>
              <a:rPr lang="ko-KR" altLang="en-US" smtClean="0">
                <a:solidFill>
                  <a:srgbClr val="0000FF"/>
                </a:solidFill>
              </a:rPr>
              <a:t>신속하고 효율적인 </a:t>
            </a:r>
            <a:r>
              <a:rPr lang="ko-KR" altLang="en-US" dirty="0" smtClean="0">
                <a:solidFill>
                  <a:srgbClr val="0000FF"/>
                </a:solidFill>
              </a:rPr>
              <a:t>분석</a:t>
            </a:r>
            <a:r>
              <a:rPr lang="en-US" altLang="ko-KR" dirty="0" smtClean="0">
                <a:solidFill>
                  <a:srgbClr val="0000FF"/>
                </a:solidFill>
              </a:rPr>
              <a:t>/</a:t>
            </a:r>
            <a:r>
              <a:rPr lang="ko-KR" altLang="en-US" dirty="0" smtClean="0">
                <a:solidFill>
                  <a:srgbClr val="0000FF"/>
                </a:solidFill>
              </a:rPr>
              <a:t>대응방안 </a:t>
            </a:r>
            <a:r>
              <a:rPr lang="ko-KR" altLang="en-US" dirty="0" smtClean="0"/>
              <a:t>필요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Sandbox </a:t>
            </a:r>
            <a:r>
              <a:rPr lang="ko-KR" altLang="en-US" dirty="0" smtClean="0"/>
              <a:t>등 개별적인 악성코드 분석의 비효율성 개선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대량의 악성코드 분석에 </a:t>
            </a:r>
            <a:r>
              <a:rPr lang="ko-KR" altLang="en-US" smtClean="0"/>
              <a:t>따른 의미파악</a:t>
            </a:r>
            <a:r>
              <a:rPr lang="en-US" altLang="ko-KR" sz="1400" smtClean="0"/>
              <a:t>(</a:t>
            </a:r>
            <a:r>
              <a:rPr lang="ko-KR" altLang="en-US" sz="1400" smtClean="0"/>
              <a:t>북한發 변종공격 등</a:t>
            </a:r>
            <a:r>
              <a:rPr lang="en-US" altLang="ko-KR" sz="1400" smtClean="0"/>
              <a:t>)</a:t>
            </a:r>
            <a:r>
              <a:rPr lang="ko-KR" altLang="en-US" smtClean="0"/>
              <a:t> </a:t>
            </a:r>
            <a:r>
              <a:rPr lang="ko-KR" altLang="en-US" dirty="0" smtClean="0"/>
              <a:t>필요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00" y="4092531"/>
            <a:ext cx="4160227" cy="2382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741411" y="6471471"/>
            <a:ext cx="3012656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&lt; </a:t>
            </a:r>
            <a:r>
              <a:rPr kumimoji="0" lang="ko-KR" altLang="en-US" sz="1000" kern="0" dirty="0" smtClean="0">
                <a:solidFill>
                  <a:srgbClr val="000000"/>
                </a:solidFill>
                <a:ea typeface="HY헤드라인M"/>
              </a:rPr>
              <a:t>신종</a:t>
            </a: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 악성코드 급증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(Symantec 2015) &gt;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HY헤드라인M"/>
            </a:endParaRPr>
          </a:p>
        </p:txBody>
      </p:sp>
      <p:sp>
        <p:nvSpPr>
          <p:cNvPr id="14" name="TextBox 53"/>
          <p:cNvSpPr txBox="1">
            <a:spLocks noChangeArrowheads="1"/>
          </p:cNvSpPr>
          <p:nvPr/>
        </p:nvSpPr>
        <p:spPr bwMode="auto">
          <a:xfrm>
            <a:off x="4585651" y="6470043"/>
            <a:ext cx="46497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kumimoji="0" lang="en-US" altLang="ko-KR" kern="0" dirty="0">
                <a:solidFill>
                  <a:srgbClr val="000000"/>
                </a:solidFill>
                <a:latin typeface="+mn-lt"/>
                <a:ea typeface="HY헤드라인M"/>
              </a:rPr>
              <a:t>&lt; </a:t>
            </a:r>
            <a:r>
              <a:rPr kumimoji="0" lang="ko-KR" altLang="en-US" kern="0" dirty="0" err="1" smtClean="0">
                <a:solidFill>
                  <a:srgbClr val="000000"/>
                </a:solidFill>
                <a:latin typeface="+mn-lt"/>
                <a:ea typeface="HY헤드라인M"/>
              </a:rPr>
              <a:t>다크서울</a:t>
            </a:r>
            <a:r>
              <a:rPr kumimoji="0" lang="ko-KR" altLang="en-US" kern="0" dirty="0" smtClean="0">
                <a:solidFill>
                  <a:srgbClr val="000000"/>
                </a:solidFill>
                <a:latin typeface="+mn-lt"/>
                <a:ea typeface="HY헤드라인M"/>
              </a:rPr>
              <a:t> 등 </a:t>
            </a:r>
            <a:r>
              <a:rPr kumimoji="0" lang="en-US" altLang="ko-KR" kern="0" dirty="0" smtClean="0">
                <a:solidFill>
                  <a:srgbClr val="000000"/>
                </a:solidFill>
                <a:latin typeface="+mn-lt"/>
                <a:ea typeface="HY헤드라인M"/>
              </a:rPr>
              <a:t>3.20 </a:t>
            </a:r>
            <a:r>
              <a:rPr kumimoji="0" lang="ko-KR" altLang="en-US" kern="0" dirty="0" smtClean="0">
                <a:solidFill>
                  <a:srgbClr val="000000"/>
                </a:solidFill>
                <a:latin typeface="+mn-lt"/>
                <a:ea typeface="HY헤드라인M"/>
              </a:rPr>
              <a:t>변종 위협 </a:t>
            </a:r>
            <a:r>
              <a:rPr kumimoji="0" lang="en-US" altLang="ko-KR" kern="0" dirty="0" smtClean="0">
                <a:solidFill>
                  <a:srgbClr val="000000"/>
                </a:solidFill>
                <a:latin typeface="+mn-lt"/>
                <a:ea typeface="HY헤드라인M"/>
              </a:rPr>
              <a:t>(</a:t>
            </a:r>
            <a:r>
              <a:rPr kumimoji="0" lang="ko-KR" altLang="en-US" kern="0" dirty="0" err="1">
                <a:solidFill>
                  <a:srgbClr val="000000"/>
                </a:solidFill>
                <a:latin typeface="+mn-lt"/>
                <a:ea typeface="HY헤드라인M"/>
              </a:rPr>
              <a:t>이데일리</a:t>
            </a:r>
            <a:r>
              <a:rPr kumimoji="0" lang="ko-KR" altLang="en-US" kern="0" dirty="0">
                <a:solidFill>
                  <a:srgbClr val="000000"/>
                </a:solidFill>
                <a:latin typeface="+mn-lt"/>
                <a:ea typeface="HY헤드라인M"/>
              </a:rPr>
              <a:t> 외 다수</a:t>
            </a:r>
            <a:r>
              <a:rPr kumimoji="0" lang="en-US" altLang="ko-KR" kern="0" dirty="0">
                <a:solidFill>
                  <a:srgbClr val="000000"/>
                </a:solidFill>
                <a:latin typeface="+mn-lt"/>
                <a:ea typeface="HY헤드라인M"/>
              </a:rPr>
              <a:t> </a:t>
            </a:r>
            <a:r>
              <a:rPr kumimoji="0" lang="en-US" altLang="ko-KR" kern="0" dirty="0" smtClean="0">
                <a:solidFill>
                  <a:srgbClr val="000000"/>
                </a:solidFill>
                <a:latin typeface="+mn-lt"/>
                <a:ea typeface="HY헤드라인M"/>
              </a:rPr>
              <a:t>2015) </a:t>
            </a:r>
            <a:r>
              <a:rPr kumimoji="0" lang="en-US" altLang="ko-KR" kern="0" dirty="0">
                <a:solidFill>
                  <a:srgbClr val="000000"/>
                </a:solidFill>
                <a:latin typeface="+mn-lt"/>
                <a:ea typeface="HY헤드라인M"/>
              </a:rPr>
              <a:t>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44" y="4092531"/>
            <a:ext cx="3755806" cy="2280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1" y="4368668"/>
            <a:ext cx="3636404" cy="2075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 rot="20529455">
            <a:off x="3928414" y="5030942"/>
            <a:ext cx="5688632" cy="751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  <a:scene3d>
              <a:camera prst="orthographicFront"/>
              <a:lightRig rig="threePt" dir="t"/>
            </a:scene3d>
            <a:sp3d contourW="38100">
              <a:bevelT w="1270" h="38100"/>
              <a:contourClr>
                <a:schemeClr val="bg1"/>
              </a:contourClr>
            </a:sp3d>
          </a:bodyPr>
          <a:lstStyle/>
          <a:p>
            <a:pPr algn="ctr"/>
            <a:endParaRPr lang="en-US" altLang="ko-KR" sz="2000" dirty="0" smtClean="0">
              <a:gradFill>
                <a:gsLst>
                  <a:gs pos="0">
                    <a:srgbClr val="002060"/>
                  </a:gs>
                  <a:gs pos="100000">
                    <a:srgbClr val="003FBE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8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222958" y="1124004"/>
            <a:ext cx="8698084" cy="2105443"/>
          </a:xfrm>
        </p:spPr>
        <p:txBody>
          <a:bodyPr/>
          <a:lstStyle/>
          <a:p>
            <a:r>
              <a:rPr lang="ko-KR" altLang="en-US" dirty="0">
                <a:solidFill>
                  <a:srgbClr val="0000FF"/>
                </a:solidFill>
              </a:rPr>
              <a:t>대량의 </a:t>
            </a:r>
            <a:r>
              <a:rPr lang="ko-KR" altLang="en-US" dirty="0" smtClean="0">
                <a:solidFill>
                  <a:srgbClr val="0000FF"/>
                </a:solidFill>
              </a:rPr>
              <a:t>악성코드에 대한 변종탐지 및 그룹분류 기술</a:t>
            </a:r>
            <a:r>
              <a:rPr lang="ko-KR" altLang="en-US" dirty="0" smtClean="0"/>
              <a:t> 개발</a:t>
            </a:r>
            <a:endParaRPr lang="en-US" altLang="ko-KR" dirty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변종탐지</a:t>
            </a:r>
            <a:r>
              <a:rPr lang="en-US" altLang="ko-KR" dirty="0" smtClean="0"/>
              <a:t>) </a:t>
            </a:r>
            <a:r>
              <a:rPr lang="ko-KR" altLang="en-US" smtClean="0"/>
              <a:t>악성코드 변종특징을 </a:t>
            </a:r>
            <a:r>
              <a:rPr lang="ko-KR" altLang="en-US" dirty="0" smtClean="0"/>
              <a:t>고려한 </a:t>
            </a:r>
            <a:r>
              <a:rPr lang="en-US" altLang="ko-KR" dirty="0" smtClean="0"/>
              <a:t>N-gram </a:t>
            </a:r>
            <a:r>
              <a:rPr lang="ko-KR" altLang="en-US" dirty="0" smtClean="0"/>
              <a:t>기반 유사도 분석 및 변종여부 탐지</a:t>
            </a:r>
            <a:endParaRPr lang="ko-KR" altLang="en-US" dirty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그룹분류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유사도 </a:t>
            </a:r>
            <a:r>
              <a:rPr lang="ko-KR" altLang="en-US" smtClean="0"/>
              <a:t>기반 악성코드 </a:t>
            </a:r>
            <a:r>
              <a:rPr lang="ko-KR" altLang="en-US" dirty="0" smtClean="0"/>
              <a:t>그룹분류 </a:t>
            </a:r>
            <a:r>
              <a:rPr lang="ko-KR" altLang="en-US" smtClean="0"/>
              <a:t>및 그룹정제를 </a:t>
            </a:r>
            <a:r>
              <a:rPr lang="ko-KR" altLang="en-US" dirty="0" smtClean="0"/>
              <a:t>통한 분류정확도 확보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700" dirty="0" smtClean="0"/>
              <a:t> </a:t>
            </a:r>
            <a:endParaRPr lang="ko-KR" altLang="en-US" sz="700" dirty="0"/>
          </a:p>
          <a:p>
            <a:r>
              <a:rPr lang="ko-KR" altLang="en-US"/>
              <a:t>주요 </a:t>
            </a:r>
            <a:r>
              <a:rPr lang="ko-KR" altLang="en-US" smtClean="0"/>
              <a:t>변종탐지를 </a:t>
            </a:r>
            <a:r>
              <a:rPr lang="ko-KR" altLang="en-US" dirty="0"/>
              <a:t>통해 </a:t>
            </a:r>
            <a:r>
              <a:rPr lang="ko-KR" altLang="en-US" dirty="0">
                <a:solidFill>
                  <a:srgbClr val="0000FF"/>
                </a:solidFill>
              </a:rPr>
              <a:t>동일 공격자 추정 등 신속한 침해대응 </a:t>
            </a:r>
            <a:r>
              <a:rPr lang="ko-KR" altLang="en-US" dirty="0" smtClean="0">
                <a:solidFill>
                  <a:srgbClr val="0000FF"/>
                </a:solidFill>
              </a:rPr>
              <a:t>지원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err="1" smtClean="0"/>
              <a:t>북한發</a:t>
            </a:r>
            <a:r>
              <a:rPr lang="ko-KR" altLang="en-US" dirty="0" smtClean="0"/>
              <a:t> 악성코드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주요 </a:t>
            </a:r>
            <a:r>
              <a:rPr lang="ko-KR" altLang="en-US" smtClean="0"/>
              <a:t>관심대상 변종탐지를 </a:t>
            </a:r>
            <a:r>
              <a:rPr lang="ko-KR" altLang="en-US" dirty="0" smtClean="0"/>
              <a:t>통한 분석시간 단축</a:t>
            </a:r>
            <a:r>
              <a:rPr lang="en-US" altLang="ko-KR" dirty="0"/>
              <a:t> </a:t>
            </a:r>
            <a:r>
              <a:rPr lang="ko-KR" altLang="en-US" dirty="0" smtClean="0"/>
              <a:t>및 원인파악에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대량의 악성코드에서 자동화된 변종발생 현황 및 </a:t>
            </a:r>
            <a:r>
              <a:rPr lang="ko-KR" altLang="en-US" dirty="0" err="1" smtClean="0"/>
              <a:t>트렌드</a:t>
            </a:r>
            <a:r>
              <a:rPr lang="ko-KR" altLang="en-US" dirty="0" smtClean="0"/>
              <a:t> 분석 지원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A9259CD-1125-44D5-B171-AF727078AA73}" type="slidenum">
              <a:rPr lang="ko-KR" altLang="en-US" smtClean="0"/>
              <a:pPr algn="ctr"/>
              <a:t>4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0" y="1015999"/>
            <a:ext cx="9143999" cy="2277975"/>
            <a:chOff x="0" y="1015999"/>
            <a:chExt cx="9144001" cy="2314031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344048" y="1015999"/>
              <a:ext cx="8799953" cy="3456"/>
            </a:xfrm>
            <a:prstGeom prst="line">
              <a:avLst/>
            </a:prstGeom>
            <a:ln w="19050">
              <a:gradFill flip="none" rotWithShape="1">
                <a:gsLst>
                  <a:gs pos="80000">
                    <a:srgbClr val="0092D7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0" scaled="1"/>
                <a:tileRect/>
              </a:gradFill>
              <a:tailEnd type="none"/>
            </a:ln>
            <a:effectLst>
              <a:outerShdw blurRad="381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317"/>
            <p:cNvGrpSpPr/>
            <p:nvPr/>
          </p:nvGrpSpPr>
          <p:grpSpPr>
            <a:xfrm>
              <a:off x="0" y="3099630"/>
              <a:ext cx="8820182" cy="230400"/>
              <a:chOff x="0" y="3136625"/>
              <a:chExt cx="8820182" cy="230400"/>
            </a:xfrm>
            <a:effectLst>
              <a:outerShdw blurRad="38100" dist="254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0" y="3363810"/>
                <a:ext cx="8820182" cy="3214"/>
              </a:xfrm>
              <a:prstGeom prst="line">
                <a:avLst/>
              </a:prstGeom>
              <a:ln w="19050">
                <a:gradFill flip="none" rotWithShape="1">
                  <a:gsLst>
                    <a:gs pos="80000">
                      <a:srgbClr val="0092D7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0" scaled="1"/>
                  <a:tileRect/>
                </a:gra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각 삼각형 9"/>
              <p:cNvSpPr>
                <a:spLocks noChangeAspect="1"/>
              </p:cNvSpPr>
              <p:nvPr/>
            </p:nvSpPr>
            <p:spPr>
              <a:xfrm rot="16200000" flipV="1">
                <a:off x="0" y="3136625"/>
                <a:ext cx="230400" cy="230400"/>
              </a:xfrm>
              <a:prstGeom prst="rtTriangle">
                <a:avLst/>
              </a:prstGeom>
              <a:solidFill>
                <a:srgbClr val="0092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</p:grpSp>
      </p:grpSp>
      <p:sp>
        <p:nvSpPr>
          <p:cNvPr id="124" name="직사각형 123"/>
          <p:cNvSpPr/>
          <p:nvPr/>
        </p:nvSpPr>
        <p:spPr>
          <a:xfrm>
            <a:off x="620906" y="5631427"/>
            <a:ext cx="650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lt1"/>
                </a:solidFill>
              </a:rPr>
              <a:t>사용자</a:t>
            </a:r>
            <a:endParaRPr lang="en-US" altLang="ko-KR" sz="900" b="1" dirty="0">
              <a:solidFill>
                <a:schemeClr val="lt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lt1"/>
                </a:solidFill>
              </a:rPr>
              <a:t>입력</a:t>
            </a:r>
            <a:endParaRPr lang="en-US" altLang="ko-KR" sz="900" b="1" dirty="0">
              <a:solidFill>
                <a:schemeClr val="lt1"/>
              </a:solidFill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230" y="3585694"/>
            <a:ext cx="7037950" cy="2858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8" name="그룹 127"/>
          <p:cNvGrpSpPr/>
          <p:nvPr/>
        </p:nvGrpSpPr>
        <p:grpSpPr>
          <a:xfrm>
            <a:off x="424746" y="5067437"/>
            <a:ext cx="1978451" cy="1494718"/>
            <a:chOff x="62832" y="4667916"/>
            <a:chExt cx="2212337" cy="1622163"/>
          </a:xfrm>
        </p:grpSpPr>
        <p:pic>
          <p:nvPicPr>
            <p:cNvPr id="203" name="그림 2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08" y="4667916"/>
              <a:ext cx="1470852" cy="1080054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</p:pic>
        <p:pic>
          <p:nvPicPr>
            <p:cNvPr id="204" name="Picture 16" descr="http://files.softicons.com/download/computer-icons/vista-hardware-devices-icons-by-icons-land/png/256x256/HomeServ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322" y="4849593"/>
              <a:ext cx="905011" cy="970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Picture 8" descr="base, data, database, db, dbms, ordbms, rdbms, storage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026" y="5456175"/>
              <a:ext cx="451570" cy="52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" name="직사각형 205"/>
            <p:cNvSpPr/>
            <p:nvPr/>
          </p:nvSpPr>
          <p:spPr>
            <a:xfrm>
              <a:off x="62832" y="6006163"/>
              <a:ext cx="2212337" cy="28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악성코드 </a:t>
              </a:r>
              <a:r>
                <a:rPr lang="ko-KR" altLang="en-US" sz="1100" b="1" dirty="0" err="1" smtClean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프로파일링</a:t>
              </a:r>
              <a:r>
                <a:rPr lang="ko-KR" altLang="en-US" sz="1100" b="1" dirty="0" smtClean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</a:t>
              </a:r>
              <a:endParaRPr lang="en-US" altLang="ko-KR" sz="1100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9" name="구름 128"/>
          <p:cNvSpPr/>
          <p:nvPr/>
        </p:nvSpPr>
        <p:spPr>
          <a:xfrm rot="851266">
            <a:off x="186924" y="3501886"/>
            <a:ext cx="1737334" cy="1274847"/>
          </a:xfrm>
          <a:prstGeom prst="cloud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5000">
                <a:schemeClr val="accent3">
                  <a:lumMod val="20000"/>
                  <a:lumOff val="80000"/>
                </a:schemeClr>
              </a:gs>
              <a:gs pos="100000">
                <a:srgbClr val="F2F6EA"/>
              </a:gs>
            </a:gsLst>
            <a:lin ang="16200000" scaled="1"/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구름 129"/>
          <p:cNvSpPr/>
          <p:nvPr/>
        </p:nvSpPr>
        <p:spPr>
          <a:xfrm>
            <a:off x="429448" y="3701116"/>
            <a:ext cx="1737335" cy="1274846"/>
          </a:xfrm>
          <a:prstGeom prst="cloud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5000">
                <a:schemeClr val="accent3">
                  <a:lumMod val="20000"/>
                  <a:lumOff val="80000"/>
                </a:schemeClr>
              </a:gs>
              <a:gs pos="100000">
                <a:srgbClr val="F2F6EA"/>
              </a:gs>
            </a:gsLst>
            <a:lin ang="16200000" scaled="1"/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1" name="그룹 130"/>
          <p:cNvGrpSpPr/>
          <p:nvPr/>
        </p:nvGrpSpPr>
        <p:grpSpPr>
          <a:xfrm>
            <a:off x="602084" y="3676201"/>
            <a:ext cx="1240014" cy="1133966"/>
            <a:chOff x="2254606" y="3937798"/>
            <a:chExt cx="1370296" cy="1605386"/>
          </a:xfrm>
        </p:grpSpPr>
        <p:grpSp>
          <p:nvGrpSpPr>
            <p:cNvPr id="192" name="그룹 191"/>
            <p:cNvGrpSpPr/>
            <p:nvPr/>
          </p:nvGrpSpPr>
          <p:grpSpPr>
            <a:xfrm>
              <a:off x="2254606" y="3937798"/>
              <a:ext cx="1370296" cy="1322229"/>
              <a:chOff x="1433141" y="3581204"/>
              <a:chExt cx="1713550" cy="1545553"/>
            </a:xfrm>
          </p:grpSpPr>
          <p:pic>
            <p:nvPicPr>
              <p:cNvPr id="194" name="Picture 132" descr="앙마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0082" y="3609188"/>
                <a:ext cx="664249" cy="554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" name="Picture 132" descr="앙마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ED7D31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2442" y="3703033"/>
                <a:ext cx="664249" cy="554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6" name="Picture 132" descr="앙마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4472C4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8624" y="4130908"/>
                <a:ext cx="664249" cy="554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7" name="Picture 132" descr="앙마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rgbClr val="FFC000">
                    <a:tint val="45000"/>
                    <a:satMod val="400000"/>
                  </a:srgbClr>
                </a:duotone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9452" y="4055600"/>
                <a:ext cx="443401" cy="426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" name="Picture 132" descr="앙마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7233" y="4207006"/>
                <a:ext cx="459978" cy="442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" name="Picture 132" descr="앙마"/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4762" y="4443022"/>
                <a:ext cx="819314" cy="68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132" descr="앙마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4472C4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141" y="3581204"/>
                <a:ext cx="492515" cy="473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1" name="직사각형 200"/>
              <p:cNvSpPr/>
              <p:nvPr/>
            </p:nvSpPr>
            <p:spPr>
              <a:xfrm rot="780472">
                <a:off x="1904086" y="4243477"/>
                <a:ext cx="293367" cy="388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동녘B" panose="02030600000101010101" pitchFamily="18" charset="-127"/>
                    <a:ea typeface="HY동녘B" panose="02030600000101010101" pitchFamily="18" charset="-127"/>
                  </a:rPr>
                  <a:t>?</a:t>
                </a:r>
                <a:endParaRPr kumimoji="0" lang="ko-KR" alt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동녘B" panose="02030600000101010101" pitchFamily="18" charset="-127"/>
                  <a:ea typeface="HY동녘B" panose="02030600000101010101" pitchFamily="18" charset="-127"/>
                </a:endParaRPr>
              </a:p>
            </p:txBody>
          </p:sp>
          <p:pic>
            <p:nvPicPr>
              <p:cNvPr id="202" name="Picture 132" descr="앙마"/>
              <p:cNvPicPr>
                <a:picLocks noChangeAspect="1" noChangeArrowheads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8091" y="4597924"/>
                <a:ext cx="530367" cy="44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3" name="직사각형 192"/>
            <p:cNvSpPr/>
            <p:nvPr/>
          </p:nvSpPr>
          <p:spPr>
            <a:xfrm>
              <a:off x="2361216" y="5187688"/>
              <a:ext cx="966272" cy="355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kern="0" dirty="0" smtClean="0">
                  <a:solidFill>
                    <a:srgbClr val="00000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신규유입 악성코드</a:t>
              </a:r>
              <a:endParaRPr kumimoji="1" lang="en-US" altLang="ko-KR" sz="900" b="1" kern="0" dirty="0">
                <a:solidFill>
                  <a:srgbClr val="00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790440" y="5150444"/>
            <a:ext cx="2154195" cy="1103928"/>
            <a:chOff x="5667615" y="5154442"/>
            <a:chExt cx="1398168" cy="850491"/>
          </a:xfrm>
        </p:grpSpPr>
        <p:sp>
          <p:nvSpPr>
            <p:cNvPr id="190" name="양쪽 모서리가 둥근 사각형 189"/>
            <p:cNvSpPr/>
            <p:nvPr/>
          </p:nvSpPr>
          <p:spPr>
            <a:xfrm flipV="1">
              <a:off x="5674180" y="5353292"/>
              <a:ext cx="1391603" cy="65164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1" name="양쪽 모서리가 둥근 사각형 190"/>
            <p:cNvSpPr/>
            <p:nvPr/>
          </p:nvSpPr>
          <p:spPr>
            <a:xfrm>
              <a:off x="5667615" y="5154442"/>
              <a:ext cx="1391928" cy="198868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ker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프로파일 </a:t>
              </a:r>
              <a:r>
                <a:rPr kumimoji="1" lang="ko-KR" altLang="en-US" sz="1000" kern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기반 </a:t>
              </a:r>
              <a:r>
                <a:rPr kumimoji="1" lang="ko-KR" altLang="en-US" sz="1000" kern="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유사</a:t>
              </a:r>
              <a:r>
                <a:rPr kumimoji="1" lang="en-US" altLang="ko-KR" sz="1000" kern="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kumimoji="1" lang="ko-KR" altLang="en-US" sz="1000" kern="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변종 탐지</a:t>
              </a:r>
              <a:endParaRPr kumimoji="1" lang="en-US" altLang="ko-KR" sz="1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790441" y="3777095"/>
            <a:ext cx="2154571" cy="1258210"/>
            <a:chOff x="6750336" y="984917"/>
            <a:chExt cx="2778106" cy="1539493"/>
          </a:xfrm>
        </p:grpSpPr>
        <p:sp>
          <p:nvSpPr>
            <p:cNvPr id="168" name="양쪽 모서리가 둥근 사각형 167"/>
            <p:cNvSpPr/>
            <p:nvPr/>
          </p:nvSpPr>
          <p:spPr>
            <a:xfrm flipV="1">
              <a:off x="6750499" y="1239685"/>
              <a:ext cx="2777457" cy="1284725"/>
            </a:xfrm>
            <a:prstGeom prst="round2SameRect">
              <a:avLst>
                <a:gd name="adj1" fmla="val 851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69" name="양쪽 모서리가 둥근 사각형 168"/>
            <p:cNvSpPr/>
            <p:nvPr/>
          </p:nvSpPr>
          <p:spPr>
            <a:xfrm>
              <a:off x="6750336" y="984917"/>
              <a:ext cx="2778106" cy="310713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kern="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악성코드 실행기반 행위 분석</a:t>
              </a:r>
              <a:endParaRPr kumimoji="1" lang="en-US" altLang="ko-KR" sz="1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6885181" y="1635466"/>
              <a:ext cx="874099" cy="572324"/>
              <a:chOff x="4373926" y="4339501"/>
              <a:chExt cx="874099" cy="6284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8" name="Picture 4" descr="http://4.bp.blogspot.com/-cRCeRq_GZ2Y/VPMsccor-4I/AAAAAAAAAVA/hrUA56gvfMs/s1600/cuckoo.pn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36" t="70174" r="425" b="7171"/>
              <a:stretch/>
            </p:blipFill>
            <p:spPr bwMode="auto">
              <a:xfrm>
                <a:off x="4373926" y="4339501"/>
                <a:ext cx="390526" cy="400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9" name="직사각형 188"/>
              <p:cNvSpPr/>
              <p:nvPr/>
            </p:nvSpPr>
            <p:spPr>
              <a:xfrm>
                <a:off x="4410936" y="4752539"/>
                <a:ext cx="8370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kern="0" dirty="0" err="1" smtClean="0">
                    <a:solidFill>
                      <a:srgbClr val="000000"/>
                    </a:solidFill>
                  </a:rPr>
                  <a:t>샌드박스</a:t>
                </a:r>
                <a:r>
                  <a:rPr kumimoji="1" lang="ko-KR" altLang="en-US" sz="800" b="1" kern="0" dirty="0" smtClean="0">
                    <a:solidFill>
                      <a:srgbClr val="000000"/>
                    </a:solidFill>
                  </a:rPr>
                  <a:t> 분석</a:t>
                </a:r>
                <a:endParaRPr kumimoji="1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71" name="Picture 4" descr="http://4.bp.blogspot.com/-cRCeRq_GZ2Y/VPMsccor-4I/AAAAAAAAAVA/hrUA56gvfMs/s1600/cuckoo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36" t="70174" r="425" b="7171"/>
            <a:stretch/>
          </p:blipFill>
          <p:spPr bwMode="auto">
            <a:xfrm>
              <a:off x="7315185" y="1505661"/>
              <a:ext cx="390526" cy="3643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직사각형 171"/>
            <p:cNvSpPr/>
            <p:nvPr/>
          </p:nvSpPr>
          <p:spPr>
            <a:xfrm>
              <a:off x="7206731" y="1791147"/>
              <a:ext cx="287258" cy="182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….</a:t>
              </a:r>
              <a:endParaRPr kumimoji="1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73" name="원통 172"/>
            <p:cNvSpPr/>
            <p:nvPr/>
          </p:nvSpPr>
          <p:spPr>
            <a:xfrm>
              <a:off x="8303859" y="1303562"/>
              <a:ext cx="707873" cy="285104"/>
            </a:xfrm>
            <a:prstGeom prst="ca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b="1" kern="0" dirty="0" smtClean="0">
                  <a:solidFill>
                    <a:schemeClr val="bg1"/>
                  </a:solidFill>
                </a:rPr>
                <a:t>API </a:t>
              </a:r>
              <a:r>
                <a:rPr kumimoji="1" lang="ko-KR" altLang="en-US" sz="700" b="1" kern="0" dirty="0" smtClean="0">
                  <a:solidFill>
                    <a:schemeClr val="bg1"/>
                  </a:solidFill>
                </a:rPr>
                <a:t>정보</a:t>
              </a:r>
              <a:endParaRPr kumimoji="1" lang="ko-KR" altLang="en-US" sz="7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74" name="원통 173"/>
            <p:cNvSpPr/>
            <p:nvPr/>
          </p:nvSpPr>
          <p:spPr>
            <a:xfrm>
              <a:off x="8303859" y="1973272"/>
              <a:ext cx="707873" cy="285104"/>
            </a:xfrm>
            <a:prstGeom prst="ca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700" b="1" kern="0" dirty="0" smtClean="0">
                  <a:solidFill>
                    <a:schemeClr val="bg1"/>
                  </a:solidFill>
                </a:rPr>
                <a:t>메타정보 </a:t>
              </a:r>
              <a:endParaRPr kumimoji="1" lang="ko-KR" altLang="en-US" sz="700" b="1" kern="0" dirty="0">
                <a:solidFill>
                  <a:schemeClr val="bg1"/>
                </a:solidFill>
              </a:endParaRPr>
            </a:p>
          </p:txBody>
        </p:sp>
        <p:pic>
          <p:nvPicPr>
            <p:cNvPr id="175" name="Picture 4" descr="http://4.bp.blogspot.com/-cRCeRq_GZ2Y/VPMsccor-4I/AAAAAAAAAVA/hrUA56gvfMs/s1600/cuckoo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1" t="58157" r="2783" b="30044"/>
            <a:stretch/>
          </p:blipFill>
          <p:spPr bwMode="auto">
            <a:xfrm>
              <a:off x="8560957" y="1678805"/>
              <a:ext cx="193675" cy="189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6" name="직선 화살표 연결선 175"/>
            <p:cNvCxnSpPr/>
            <p:nvPr/>
          </p:nvCxnSpPr>
          <p:spPr>
            <a:xfrm flipV="1">
              <a:off x="7794578" y="1527553"/>
              <a:ext cx="441475" cy="23832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diamond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/>
            <p:cNvCxnSpPr/>
            <p:nvPr/>
          </p:nvCxnSpPr>
          <p:spPr>
            <a:xfrm>
              <a:off x="7794578" y="1799034"/>
              <a:ext cx="441475" cy="28172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diamond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/>
            <p:cNvCxnSpPr/>
            <p:nvPr/>
          </p:nvCxnSpPr>
          <p:spPr>
            <a:xfrm>
              <a:off x="7794578" y="1789056"/>
              <a:ext cx="416443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diamond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오른쪽 대괄호 178"/>
            <p:cNvSpPr/>
            <p:nvPr/>
          </p:nvSpPr>
          <p:spPr>
            <a:xfrm>
              <a:off x="9121057" y="1413021"/>
              <a:ext cx="144943" cy="758824"/>
            </a:xfrm>
            <a:prstGeom prst="rightBracket">
              <a:avLst>
                <a:gd name="adj" fmla="val 34619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0" name="Picture 4" descr="http://4.bp.blogspot.com/-cRCeRq_GZ2Y/VPMsccor-4I/AAAAAAAAAVA/hrUA56gvfMs/s1600/cuckoo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36" t="70174" r="425" b="7171"/>
            <a:stretch/>
          </p:blipFill>
          <p:spPr bwMode="auto">
            <a:xfrm>
              <a:off x="6885181" y="1634734"/>
              <a:ext cx="390526" cy="364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4" descr="http://4.bp.blogspot.com/-cRCeRq_GZ2Y/VPMsccor-4I/AAAAAAAAAVA/hrUA56gvfMs/s1600/cuckoo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36" t="70174" r="425" b="7171"/>
            <a:stretch/>
          </p:blipFill>
          <p:spPr bwMode="auto">
            <a:xfrm>
              <a:off x="7315185" y="1504929"/>
              <a:ext cx="390526" cy="36430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직사각형 181"/>
            <p:cNvSpPr/>
            <p:nvPr/>
          </p:nvSpPr>
          <p:spPr>
            <a:xfrm>
              <a:off x="7206731" y="1790415"/>
              <a:ext cx="287258" cy="256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  <p:pic>
          <p:nvPicPr>
            <p:cNvPr id="183" name="Picture 4" descr="http://4.bp.blogspot.com/-cRCeRq_GZ2Y/VPMsccor-4I/AAAAAAAAAVA/hrUA56gvfMs/s1600/cuckoo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41" t="58157" r="2783" b="30044"/>
            <a:stretch/>
          </p:blipFill>
          <p:spPr bwMode="auto">
            <a:xfrm>
              <a:off x="8560957" y="1678073"/>
              <a:ext cx="193675" cy="189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4" name="직선 화살표 연결선 183"/>
            <p:cNvCxnSpPr/>
            <p:nvPr/>
          </p:nvCxnSpPr>
          <p:spPr>
            <a:xfrm flipV="1">
              <a:off x="7794578" y="1526821"/>
              <a:ext cx="441475" cy="23832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diamond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/>
            <p:nvPr/>
          </p:nvCxnSpPr>
          <p:spPr>
            <a:xfrm>
              <a:off x="7794578" y="1798302"/>
              <a:ext cx="441475" cy="28172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diamond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/>
            <p:nvPr/>
          </p:nvCxnSpPr>
          <p:spPr>
            <a:xfrm>
              <a:off x="7794578" y="1788324"/>
              <a:ext cx="416443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diamond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7" name="직사각형 186"/>
            <p:cNvSpPr/>
            <p:nvPr/>
          </p:nvSpPr>
          <p:spPr>
            <a:xfrm>
              <a:off x="8114386" y="2292688"/>
              <a:ext cx="1079142" cy="1961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kern="0" dirty="0" smtClean="0">
                  <a:solidFill>
                    <a:srgbClr val="000000"/>
                  </a:solidFill>
                </a:rPr>
                <a:t>행위분석 정보 수집</a:t>
              </a:r>
              <a:endParaRPr kumimoji="1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6450549" y="3775005"/>
            <a:ext cx="2154194" cy="1260302"/>
            <a:chOff x="6750337" y="982358"/>
            <a:chExt cx="2777620" cy="1542052"/>
          </a:xfrm>
        </p:grpSpPr>
        <p:sp>
          <p:nvSpPr>
            <p:cNvPr id="166" name="양쪽 모서리가 둥근 사각형 165"/>
            <p:cNvSpPr/>
            <p:nvPr/>
          </p:nvSpPr>
          <p:spPr>
            <a:xfrm flipV="1">
              <a:off x="6750499" y="1239685"/>
              <a:ext cx="2777457" cy="1284725"/>
            </a:xfrm>
            <a:prstGeom prst="round2SameRect">
              <a:avLst>
                <a:gd name="adj1" fmla="val 851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67" name="양쪽 모서리가 둥근 사각형 166"/>
            <p:cNvSpPr/>
            <p:nvPr/>
          </p:nvSpPr>
          <p:spPr>
            <a:xfrm>
              <a:off x="6750337" y="982358"/>
              <a:ext cx="2777620" cy="315834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kern="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악성코드 프로파일 정보 생성</a:t>
              </a:r>
              <a:endParaRPr kumimoji="1" lang="en-US" altLang="ko-KR" sz="1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2263908" y="3943647"/>
            <a:ext cx="1352504" cy="681289"/>
            <a:chOff x="2603113" y="4039144"/>
            <a:chExt cx="1462752" cy="649236"/>
          </a:xfrm>
        </p:grpSpPr>
        <p:sp>
          <p:nvSpPr>
            <p:cNvPr id="164" name="오른쪽 화살표 163"/>
            <p:cNvSpPr/>
            <p:nvPr/>
          </p:nvSpPr>
          <p:spPr>
            <a:xfrm>
              <a:off x="2604963" y="4039144"/>
              <a:ext cx="1460902" cy="64923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2603113" y="4248137"/>
              <a:ext cx="1188666" cy="24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199876"/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악성코드 </a:t>
              </a:r>
              <a:r>
                <a:rPr lang="ko-KR" altLang="en-US" sz="105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입력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6" name="타원 135"/>
          <p:cNvSpPr/>
          <p:nvPr/>
        </p:nvSpPr>
        <p:spPr>
          <a:xfrm>
            <a:off x="1518830" y="4886073"/>
            <a:ext cx="164589" cy="140728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5000">
                <a:schemeClr val="accent3">
                  <a:lumMod val="20000"/>
                  <a:lumOff val="80000"/>
                </a:schemeClr>
              </a:gs>
              <a:gs pos="100000">
                <a:srgbClr val="F2F6EA"/>
              </a:gs>
            </a:gsLst>
            <a:lin ang="16200000" scaled="1"/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/>
          <p:cNvSpPr/>
          <p:nvPr/>
        </p:nvSpPr>
        <p:spPr>
          <a:xfrm>
            <a:off x="1370611" y="5035305"/>
            <a:ext cx="86722" cy="102816"/>
          </a:xfrm>
          <a:prstGeom prst="ellipse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5000">
                <a:schemeClr val="accent3">
                  <a:lumMod val="20000"/>
                  <a:lumOff val="80000"/>
                </a:schemeClr>
              </a:gs>
              <a:gs pos="100000">
                <a:srgbClr val="F2F6EA"/>
              </a:gs>
            </a:gsLst>
            <a:lin ang="16200000" scaled="1"/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/>
          <p:cNvGrpSpPr/>
          <p:nvPr/>
        </p:nvGrpSpPr>
        <p:grpSpPr>
          <a:xfrm>
            <a:off x="6450547" y="5150438"/>
            <a:ext cx="2154195" cy="1103927"/>
            <a:chOff x="5667615" y="5154442"/>
            <a:chExt cx="1398168" cy="850491"/>
          </a:xfrm>
        </p:grpSpPr>
        <p:sp>
          <p:nvSpPr>
            <p:cNvPr id="161" name="양쪽 모서리가 둥근 사각형 160"/>
            <p:cNvSpPr/>
            <p:nvPr/>
          </p:nvSpPr>
          <p:spPr>
            <a:xfrm flipV="1">
              <a:off x="5674180" y="5353292"/>
              <a:ext cx="1391603" cy="65164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52406" y="5426773"/>
              <a:ext cx="1243099" cy="494064"/>
            </a:xfrm>
            <a:prstGeom prst="rect">
              <a:avLst/>
            </a:prstGeom>
          </p:spPr>
        </p:pic>
        <p:sp>
          <p:nvSpPr>
            <p:cNvPr id="163" name="양쪽 모서리가 둥근 사각형 162"/>
            <p:cNvSpPr/>
            <p:nvPr/>
          </p:nvSpPr>
          <p:spPr>
            <a:xfrm>
              <a:off x="5667615" y="5154442"/>
              <a:ext cx="1391928" cy="198868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ker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유사 </a:t>
              </a:r>
              <a:r>
                <a:rPr kumimoji="1" lang="ko-KR" altLang="en-US" sz="1000" kern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공격형 </a:t>
              </a:r>
              <a:r>
                <a:rPr kumimoji="1" lang="ko-KR" altLang="en-US" sz="1000" ker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악성코드 </a:t>
              </a:r>
              <a:r>
                <a:rPr kumimoji="1" lang="ko-KR" altLang="en-US" sz="1000" kern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그룹분류</a:t>
              </a:r>
              <a:endParaRPr kumimoji="1" lang="en-US" altLang="ko-KR" sz="1000" kern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3950722" y="5424095"/>
            <a:ext cx="2004028" cy="794111"/>
            <a:chOff x="6417688" y="3855749"/>
            <a:chExt cx="2481489" cy="1432637"/>
          </a:xfrm>
        </p:grpSpPr>
        <p:cxnSp>
          <p:nvCxnSpPr>
            <p:cNvPr id="152" name="직선 화살표 연결선 151"/>
            <p:cNvCxnSpPr/>
            <p:nvPr/>
          </p:nvCxnSpPr>
          <p:spPr>
            <a:xfrm flipV="1">
              <a:off x="6848852" y="4120055"/>
              <a:ext cx="559527" cy="53839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6539124" y="3985782"/>
              <a:ext cx="992858" cy="582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유사도 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98%</a:t>
              </a: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변종판별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:True]</a:t>
              </a:r>
            </a:p>
          </p:txBody>
        </p:sp>
        <p:cxnSp>
          <p:nvCxnSpPr>
            <p:cNvPr id="154" name="직선 화살표 연결선 153"/>
            <p:cNvCxnSpPr/>
            <p:nvPr/>
          </p:nvCxnSpPr>
          <p:spPr>
            <a:xfrm>
              <a:off x="7849589" y="4120055"/>
              <a:ext cx="548818" cy="475099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직선 화살표 연결선 154"/>
            <p:cNvCxnSpPr/>
            <p:nvPr/>
          </p:nvCxnSpPr>
          <p:spPr>
            <a:xfrm>
              <a:off x="6848852" y="4658450"/>
              <a:ext cx="1316024" cy="114573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7906319" y="3994287"/>
              <a:ext cx="992858" cy="582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유사도 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85%</a:t>
              </a: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변종판별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:True]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7125129" y="4705720"/>
              <a:ext cx="992858" cy="582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유사도 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88%</a:t>
              </a: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kumimoji="0" lang="ko-KR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변종판별</a:t>
              </a:r>
              <a:r>
                <a:rPr kumimoji="0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:True]</a:t>
              </a:r>
            </a:p>
          </p:txBody>
        </p:sp>
        <p:pic>
          <p:nvPicPr>
            <p:cNvPr id="158" name="Picture 132" descr="앙마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4039" y="4621030"/>
              <a:ext cx="513675" cy="468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132" descr="앙마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7688" y="4478446"/>
              <a:ext cx="513675" cy="468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Picture 132" descr="앙마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421" y="3855749"/>
              <a:ext cx="439154" cy="400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0" name="Picture 132" descr="앙마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2438" y="4144990"/>
            <a:ext cx="412795" cy="34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" name="직사각형 140"/>
          <p:cNvSpPr/>
          <p:nvPr/>
        </p:nvSpPr>
        <p:spPr>
          <a:xfrm>
            <a:off x="6698741" y="4519969"/>
            <a:ext cx="222784" cy="20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en-US" altLang="ko-KR" sz="7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144400" y="4435419"/>
            <a:ext cx="222784" cy="148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</a:t>
            </a:r>
            <a:endParaRPr kumimoji="1" lang="en-US" altLang="ko-KR" sz="7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4684" y="4105382"/>
            <a:ext cx="1481779" cy="870004"/>
          </a:xfrm>
          <a:prstGeom prst="rect">
            <a:avLst/>
          </a:prstGeom>
        </p:spPr>
      </p:pic>
      <p:grpSp>
        <p:nvGrpSpPr>
          <p:cNvPr id="144" name="그룹 143"/>
          <p:cNvGrpSpPr/>
          <p:nvPr/>
        </p:nvGrpSpPr>
        <p:grpSpPr>
          <a:xfrm flipH="1">
            <a:off x="2241516" y="5067438"/>
            <a:ext cx="1426064" cy="810754"/>
            <a:chOff x="2523555" y="4039144"/>
            <a:chExt cx="1542310" cy="649236"/>
          </a:xfrm>
        </p:grpSpPr>
        <p:sp>
          <p:nvSpPr>
            <p:cNvPr id="150" name="오른쪽 화살표 149"/>
            <p:cNvSpPr/>
            <p:nvPr/>
          </p:nvSpPr>
          <p:spPr>
            <a:xfrm>
              <a:off x="2604963" y="4039144"/>
              <a:ext cx="1460902" cy="649236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523555" y="4188566"/>
              <a:ext cx="146090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199876"/>
              <a:r>
                <a:rPr lang="ko-KR" altLang="en-US" sz="105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유사</a:t>
              </a:r>
              <a:r>
                <a:rPr lang="en-US" altLang="ko-KR" sz="105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</a:t>
              </a:r>
              <a:r>
                <a:rPr lang="ko-KR" altLang="en-US" sz="105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변종 탐지 결과</a:t>
              </a:r>
              <a:endParaRPr lang="en-US" altLang="ko-KR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 defTabSz="1199876"/>
              <a:r>
                <a:rPr lang="ko-KR" altLang="en-US" sz="105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그룹분류 결과</a:t>
              </a:r>
              <a:endPara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2677893" y="3873677"/>
            <a:ext cx="553357" cy="274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100" kern="0" noProof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r>
              <a:rPr kumimoji="1" lang="en-US" altLang="ko-KR" sz="1100" kern="0" noProof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en-US" altLang="ko-KR" sz="1100" i="0" u="none" strike="noStrike" kern="0" normalizeH="0" baseline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2677893" y="5005135"/>
            <a:ext cx="553357" cy="274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100" kern="0" noProof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r>
              <a:rPr kumimoji="1" lang="en-US" altLang="ko-KR" sz="1100" kern="0" noProof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en-US" altLang="ko-KR" sz="1100" i="0" u="none" strike="noStrike" kern="0" normalizeH="0" baseline="0" noProof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5954750" y="4494861"/>
            <a:ext cx="495797" cy="0"/>
          </a:xfrm>
          <a:prstGeom prst="straightConnector1">
            <a:avLst/>
          </a:prstGeom>
          <a:ln w="571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endCxn id="191" idx="0"/>
          </p:cNvCxnSpPr>
          <p:nvPr/>
        </p:nvCxnSpPr>
        <p:spPr>
          <a:xfrm flipH="1">
            <a:off x="5935021" y="4989369"/>
            <a:ext cx="525642" cy="290139"/>
          </a:xfrm>
          <a:prstGeom prst="straightConnector1">
            <a:avLst/>
          </a:prstGeom>
          <a:ln w="571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>
            <a:off x="5954750" y="5769256"/>
            <a:ext cx="495797" cy="0"/>
          </a:xfrm>
          <a:prstGeom prst="straightConnector1">
            <a:avLst/>
          </a:prstGeom>
          <a:ln w="571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제목 2"/>
          <p:cNvSpPr>
            <a:spLocks noGrp="1"/>
          </p:cNvSpPr>
          <p:nvPr>
            <p:ph type="title"/>
          </p:nvPr>
        </p:nvSpPr>
        <p:spPr>
          <a:xfrm>
            <a:off x="919153" y="228424"/>
            <a:ext cx="8128252" cy="648072"/>
          </a:xfrm>
        </p:spPr>
        <p:txBody>
          <a:bodyPr/>
          <a:lstStyle/>
          <a:p>
            <a:r>
              <a:rPr lang="en-US" altLang="ko-KR" sz="2800" dirty="0" smtClean="0"/>
              <a:t>2. </a:t>
            </a:r>
            <a:r>
              <a:rPr lang="ko-KR" altLang="en-US" sz="2800" dirty="0" smtClean="0"/>
              <a:t>기술개요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https://pixabay.com/static/uploads/photo/2013/07/13/10/25/building-157186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16" y="4153108"/>
            <a:ext cx="592707" cy="64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A9259CD-1125-44D5-B171-AF727078AA73}" type="slidenum">
              <a:rPr lang="ko-KR" altLang="en-US" smtClean="0">
                <a:solidFill>
                  <a:prstClr val="black"/>
                </a:solidFill>
              </a:rPr>
              <a:pPr algn="ctr"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0" y="1015999"/>
            <a:ext cx="9143999" cy="1564034"/>
            <a:chOff x="0" y="1015999"/>
            <a:chExt cx="9144001" cy="1927598"/>
          </a:xfrm>
        </p:grpSpPr>
        <p:cxnSp>
          <p:nvCxnSpPr>
            <p:cNvPr id="56" name="직선 연결선 55"/>
            <p:cNvCxnSpPr/>
            <p:nvPr/>
          </p:nvCxnSpPr>
          <p:spPr>
            <a:xfrm flipH="1">
              <a:off x="344048" y="1015999"/>
              <a:ext cx="8799953" cy="3456"/>
            </a:xfrm>
            <a:prstGeom prst="line">
              <a:avLst/>
            </a:prstGeom>
            <a:ln w="19050">
              <a:gradFill flip="none" rotWithShape="1">
                <a:gsLst>
                  <a:gs pos="80000">
                    <a:srgbClr val="0092D7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0" scaled="1"/>
                <a:tileRect/>
              </a:gradFill>
              <a:tailEnd type="none"/>
            </a:ln>
            <a:effectLst>
              <a:outerShdw blurRad="38100" dist="254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317"/>
            <p:cNvGrpSpPr/>
            <p:nvPr/>
          </p:nvGrpSpPr>
          <p:grpSpPr>
            <a:xfrm>
              <a:off x="0" y="2713197"/>
              <a:ext cx="8820182" cy="230400"/>
              <a:chOff x="0" y="2750192"/>
              <a:chExt cx="8820180" cy="230400"/>
            </a:xfrm>
            <a:effectLst>
              <a:outerShdw blurRad="38100" dist="254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0" y="2977378"/>
                <a:ext cx="8820180" cy="3214"/>
              </a:xfrm>
              <a:prstGeom prst="line">
                <a:avLst/>
              </a:prstGeom>
              <a:ln w="19050">
                <a:gradFill flip="none" rotWithShape="1">
                  <a:gsLst>
                    <a:gs pos="80000">
                      <a:srgbClr val="0092D7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0" scaled="1"/>
                  <a:tileRect/>
                </a:gra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직각 삼각형 74"/>
              <p:cNvSpPr>
                <a:spLocks noChangeAspect="1"/>
              </p:cNvSpPr>
              <p:nvPr/>
            </p:nvSpPr>
            <p:spPr>
              <a:xfrm rot="16200000" flipV="1">
                <a:off x="0" y="2750192"/>
                <a:ext cx="230400" cy="230400"/>
              </a:xfrm>
              <a:prstGeom prst="rtTriangle">
                <a:avLst/>
              </a:prstGeom>
              <a:solidFill>
                <a:srgbClr val="0092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4" name="내용 개체 틀 2"/>
          <p:cNvSpPr>
            <a:spLocks noGrp="1"/>
          </p:cNvSpPr>
          <p:nvPr>
            <p:ph sz="quarter" idx="13"/>
          </p:nvPr>
        </p:nvSpPr>
        <p:spPr>
          <a:xfrm>
            <a:off x="175616" y="1135454"/>
            <a:ext cx="8877722" cy="1303658"/>
          </a:xfrm>
        </p:spPr>
        <p:txBody>
          <a:bodyPr/>
          <a:lstStyle/>
          <a:p>
            <a:r>
              <a:rPr lang="ko-KR" altLang="en-US" smtClean="0">
                <a:solidFill>
                  <a:srgbClr val="0000FF"/>
                </a:solidFill>
              </a:rPr>
              <a:t>주요 변종탐지</a:t>
            </a:r>
            <a:r>
              <a:rPr lang="ko-KR" altLang="en-US" smtClean="0"/>
              <a:t> 및 </a:t>
            </a:r>
            <a:r>
              <a:rPr lang="ko-KR" altLang="en-US" smtClean="0">
                <a:solidFill>
                  <a:srgbClr val="0000FF"/>
                </a:solidFill>
              </a:rPr>
              <a:t>연관 침해사고 분석 등</a:t>
            </a:r>
            <a:r>
              <a:rPr lang="ko-KR" altLang="en-US" smtClean="0"/>
              <a:t> </a:t>
            </a:r>
            <a:r>
              <a:rPr lang="ko-KR" altLang="en-US" smtClean="0">
                <a:solidFill>
                  <a:srgbClr val="0000FF"/>
                </a:solidFill>
              </a:rPr>
              <a:t>공공 침해대응</a:t>
            </a:r>
            <a:r>
              <a:rPr lang="en-US" altLang="ko-KR" sz="1600" smtClean="0">
                <a:solidFill>
                  <a:srgbClr val="0000FF"/>
                </a:solidFill>
              </a:rPr>
              <a:t>(KrCERT </a:t>
            </a:r>
            <a:r>
              <a:rPr lang="ko-KR" altLang="en-US" sz="1600" smtClean="0">
                <a:solidFill>
                  <a:srgbClr val="0000FF"/>
                </a:solidFill>
              </a:rPr>
              <a:t>등</a:t>
            </a:r>
            <a:r>
              <a:rPr lang="en-US" altLang="ko-KR" sz="1600" smtClean="0">
                <a:solidFill>
                  <a:srgbClr val="0000FF"/>
                </a:solidFill>
              </a:rPr>
              <a:t>)</a:t>
            </a:r>
            <a:r>
              <a:rPr lang="ko-KR" altLang="en-US" smtClean="0">
                <a:solidFill>
                  <a:srgbClr val="0000FF"/>
                </a:solidFill>
              </a:rPr>
              <a:t>에 </a:t>
            </a:r>
            <a:r>
              <a:rPr lang="ko-KR" altLang="en-US" dirty="0" smtClean="0">
                <a:solidFill>
                  <a:srgbClr val="0000FF"/>
                </a:solidFill>
              </a:rPr>
              <a:t>활용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旣 </a:t>
            </a:r>
            <a:r>
              <a:rPr lang="ko-KR" altLang="en-US" dirty="0"/>
              <a:t>분석된 악성코드와의 유사도 </a:t>
            </a:r>
            <a:r>
              <a:rPr lang="ko-KR" altLang="en-US" dirty="0" smtClean="0"/>
              <a:t>비교를 통해 </a:t>
            </a:r>
            <a:r>
              <a:rPr lang="ko-KR" altLang="en-US" dirty="0"/>
              <a:t>분석시간 </a:t>
            </a:r>
            <a:r>
              <a:rPr lang="ko-KR" altLang="en-US" dirty="0" smtClean="0"/>
              <a:t>단축 및 신속한 침해대응 지원</a:t>
            </a:r>
            <a:endParaRPr lang="en-US" altLang="ko-KR" dirty="0"/>
          </a:p>
          <a:p>
            <a:pPr lvl="1"/>
            <a:r>
              <a:rPr lang="ko-KR" altLang="en-US" dirty="0" err="1"/>
              <a:t>북한發</a:t>
            </a:r>
            <a:r>
              <a:rPr lang="ko-KR" altLang="en-US" dirty="0"/>
              <a:t> 등 주요 관심대상 변종을 실시간으로 제시함으로써</a:t>
            </a:r>
            <a:r>
              <a:rPr lang="en-US" altLang="ko-KR" dirty="0"/>
              <a:t>,</a:t>
            </a:r>
            <a:r>
              <a:rPr lang="ko-KR" altLang="en-US" dirty="0"/>
              <a:t> 신속한 침해사고 대응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변종 악성코드 그룹 식별을 통한 동일 공격자 추정 정보 지원</a:t>
            </a:r>
            <a:endParaRPr lang="en-US" altLang="ko-KR" dirty="0"/>
          </a:p>
        </p:txBody>
      </p:sp>
      <p:sp>
        <p:nvSpPr>
          <p:cNvPr id="26" name="제목 2"/>
          <p:cNvSpPr>
            <a:spLocks noGrp="1"/>
          </p:cNvSpPr>
          <p:nvPr>
            <p:ph type="title"/>
          </p:nvPr>
        </p:nvSpPr>
        <p:spPr>
          <a:xfrm>
            <a:off x="287523" y="256086"/>
            <a:ext cx="8765815" cy="648072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기대효과 및 활용계획</a:t>
            </a:r>
            <a:endParaRPr lang="ko-KR" altLang="en-US" sz="2400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75108" y="2708920"/>
            <a:ext cx="8545072" cy="3928588"/>
            <a:chOff x="275108" y="2976475"/>
            <a:chExt cx="8545072" cy="3663995"/>
          </a:xfrm>
        </p:grpSpPr>
        <p:sp>
          <p:nvSpPr>
            <p:cNvPr id="27" name="직사각형 26"/>
            <p:cNvSpPr/>
            <p:nvPr/>
          </p:nvSpPr>
          <p:spPr>
            <a:xfrm flipV="1">
              <a:off x="275108" y="3364765"/>
              <a:ext cx="8545072" cy="3275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999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buClr>
                  <a:srgbClr val="FFFFFF"/>
                </a:buClr>
                <a:buSzPct val="120000"/>
              </a:pPr>
              <a:endParaRPr lang="ko-KR" altLang="en-US" b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28" name="그룹 52"/>
            <p:cNvGrpSpPr/>
            <p:nvPr/>
          </p:nvGrpSpPr>
          <p:grpSpPr>
            <a:xfrm>
              <a:off x="275108" y="2976475"/>
              <a:ext cx="8545072" cy="412170"/>
              <a:chOff x="1005994" y="3451224"/>
              <a:chExt cx="2160000" cy="480605"/>
            </a:xfrm>
          </p:grpSpPr>
          <p:sp>
            <p:nvSpPr>
              <p:cNvPr id="29" name="대각선 방향의 모서리가 잘린 사각형 19"/>
              <p:cNvSpPr/>
              <p:nvPr/>
            </p:nvSpPr>
            <p:spPr bwMode="auto">
              <a:xfrm flipH="1">
                <a:off x="1005994" y="3451224"/>
                <a:ext cx="2160000" cy="480605"/>
              </a:xfrm>
              <a:prstGeom prst="round2SameRect">
                <a:avLst>
                  <a:gd name="adj1" fmla="val 26120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rgbClr val="00999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buClr>
                    <a:srgbClr val="FFFFFF"/>
                  </a:buClr>
                  <a:buSzPct val="120000"/>
                  <a:defRPr/>
                </a:pPr>
                <a:endParaRPr lang="en-US" altLang="ko-KR" b="1" dirty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grpSp>
            <p:nvGrpSpPr>
              <p:cNvPr id="30" name="그룹 40"/>
              <p:cNvGrpSpPr/>
              <p:nvPr/>
            </p:nvGrpSpPr>
            <p:grpSpPr>
              <a:xfrm>
                <a:off x="1032947" y="3511890"/>
                <a:ext cx="2104030" cy="360454"/>
                <a:chOff x="1007277" y="3485689"/>
                <a:chExt cx="2155320" cy="414534"/>
              </a:xfrm>
            </p:grpSpPr>
            <p:sp>
              <p:nvSpPr>
                <p:cNvPr id="31" name="대각선 방향의 모서리가 잘린 사각형 13"/>
                <p:cNvSpPr/>
                <p:nvPr/>
              </p:nvSpPr>
              <p:spPr bwMode="auto">
                <a:xfrm flipH="1">
                  <a:off x="1007277" y="3485689"/>
                  <a:ext cx="2155320" cy="414534"/>
                </a:xfrm>
                <a:prstGeom prst="round2SameRect">
                  <a:avLst>
                    <a:gd name="adj1" fmla="val 22969"/>
                    <a:gd name="adj2" fmla="val 0"/>
                  </a:avLst>
                </a:prstGeom>
                <a:solidFill>
                  <a:srgbClr val="009999"/>
                </a:solidFill>
                <a:ln w="6350">
                  <a:solidFill>
                    <a:schemeClr val="bg1"/>
                  </a:solidFill>
                </a:ln>
                <a:effectLst>
                  <a:outerShdw blurRad="381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>
                    <a:buClr>
                      <a:srgbClr val="FFFFFF"/>
                    </a:buClr>
                    <a:buSzPct val="120000"/>
                  </a:pPr>
                  <a:endParaRPr lang="en-US" altLang="ko-KR" sz="1600" b="1" spc="-48" dirty="0">
                    <a:ln>
                      <a:solidFill>
                        <a:prstClr val="white">
                          <a:alpha val="5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1270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272214" y="3501678"/>
                  <a:ext cx="16275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200" b="1" dirty="0" smtClean="0">
                      <a:ln>
                        <a:solidFill>
                          <a:prstClr val="white">
                            <a:alpha val="5000"/>
                          </a:prstClr>
                        </a:solidFill>
                      </a:ln>
                      <a:solidFill>
                        <a:prstClr val="white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  <a:cs typeface="Arial" panose="020B0604020202020204" pitchFamily="34" charset="0"/>
                    </a:rPr>
                    <a:t>악성코드 </a:t>
                  </a:r>
                  <a:r>
                    <a:rPr lang="ko-KR" altLang="en-US" sz="1200" b="1" dirty="0" err="1" smtClean="0">
                      <a:ln>
                        <a:solidFill>
                          <a:prstClr val="white">
                            <a:alpha val="5000"/>
                          </a:prstClr>
                        </a:solidFill>
                      </a:ln>
                      <a:solidFill>
                        <a:prstClr val="white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  <a:cs typeface="Arial" panose="020B0604020202020204" pitchFamily="34" charset="0"/>
                    </a:rPr>
                    <a:t>프로파일링</a:t>
                  </a:r>
                  <a:r>
                    <a:rPr lang="ko-KR" altLang="en-US" sz="1200" b="1" dirty="0" smtClean="0">
                      <a:ln>
                        <a:solidFill>
                          <a:prstClr val="white">
                            <a:alpha val="5000"/>
                          </a:prstClr>
                        </a:solidFill>
                      </a:ln>
                      <a:solidFill>
                        <a:prstClr val="white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  <a:cs typeface="Arial" panose="020B0604020202020204" pitchFamily="34" charset="0"/>
                    </a:rPr>
                    <a:t> 기술의 활용</a:t>
                  </a:r>
                  <a:r>
                    <a:rPr lang="en-US" altLang="ko-KR" sz="1200" b="1" dirty="0" smtClean="0">
                      <a:ln>
                        <a:solidFill>
                          <a:prstClr val="white">
                            <a:alpha val="5000"/>
                          </a:prstClr>
                        </a:solidFill>
                      </a:ln>
                      <a:solidFill>
                        <a:prstClr val="white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  <a:cs typeface="Arial" panose="020B0604020202020204" pitchFamily="34" charset="0"/>
                    </a:rPr>
                    <a:t>(</a:t>
                  </a:r>
                  <a:r>
                    <a:rPr lang="ko-KR" altLang="en-US" sz="1200" b="1" dirty="0" smtClean="0">
                      <a:ln>
                        <a:solidFill>
                          <a:prstClr val="white">
                            <a:alpha val="5000"/>
                          </a:prstClr>
                        </a:solidFill>
                      </a:ln>
                      <a:solidFill>
                        <a:prstClr val="white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  <a:cs typeface="Arial" panose="020B0604020202020204" pitchFamily="34" charset="0"/>
                    </a:rPr>
                    <a:t>안</a:t>
                  </a:r>
                  <a:r>
                    <a:rPr lang="en-US" altLang="ko-KR" sz="1200" b="1" dirty="0" smtClean="0">
                      <a:ln>
                        <a:solidFill>
                          <a:prstClr val="white">
                            <a:alpha val="5000"/>
                          </a:prstClr>
                        </a:solidFill>
                      </a:ln>
                      <a:solidFill>
                        <a:prstClr val="white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  <a:cs typeface="Arial" panose="020B0604020202020204" pitchFamily="34" charset="0"/>
                    </a:rPr>
                    <a:t>)</a:t>
                  </a:r>
                  <a:endParaRPr lang="en-US" altLang="ko-KR" sz="1200" b="1" dirty="0">
                    <a:ln>
                      <a:solidFill>
                        <a:prstClr val="white">
                          <a:alpha val="5000"/>
                        </a:prstClr>
                      </a:solidFill>
                    </a:ln>
                    <a:solidFill>
                      <a:prstClr val="white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33" name="그룹 32"/>
          <p:cNvGrpSpPr/>
          <p:nvPr/>
        </p:nvGrpSpPr>
        <p:grpSpPr>
          <a:xfrm>
            <a:off x="2382601" y="3826577"/>
            <a:ext cx="1533853" cy="649236"/>
            <a:chOff x="2577536" y="4039144"/>
            <a:chExt cx="1488329" cy="649236"/>
          </a:xfrm>
        </p:grpSpPr>
        <p:sp>
          <p:nvSpPr>
            <p:cNvPr id="34" name="오른쪽 화살표 33"/>
            <p:cNvSpPr/>
            <p:nvPr/>
          </p:nvSpPr>
          <p:spPr>
            <a:xfrm>
              <a:off x="2604963" y="4039144"/>
              <a:ext cx="1460902" cy="649236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577536" y="4251245"/>
              <a:ext cx="146090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199876"/>
              <a:r>
                <a:rPr lang="ko-KR" altLang="en-US" sz="11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악성코드 분석요청</a:t>
              </a:r>
              <a:endPara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923601" y="3258867"/>
            <a:ext cx="4772753" cy="2997133"/>
            <a:chOff x="3923601" y="3258867"/>
            <a:chExt cx="4772753" cy="2906438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3601" y="3258867"/>
              <a:ext cx="4772753" cy="2891809"/>
            </a:xfrm>
            <a:prstGeom prst="rect">
              <a:avLst/>
            </a:prstGeom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5811939" y="3539731"/>
              <a:ext cx="2873247" cy="2625574"/>
            </a:xfrm>
            <a:prstGeom prst="roundRect">
              <a:avLst>
                <a:gd name="adj" fmla="val 30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592753" y="3395227"/>
            <a:ext cx="684076" cy="432089"/>
            <a:chOff x="2246283" y="4680750"/>
            <a:chExt cx="684076" cy="432089"/>
          </a:xfrm>
        </p:grpSpPr>
        <p:sp>
          <p:nvSpPr>
            <p:cNvPr id="46" name="폭발 2 45"/>
            <p:cNvSpPr/>
            <p:nvPr/>
          </p:nvSpPr>
          <p:spPr>
            <a:xfrm>
              <a:off x="2246283" y="4680750"/>
              <a:ext cx="684076" cy="432089"/>
            </a:xfrm>
            <a:prstGeom prst="irregularSeal2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 rot="20022702">
              <a:off x="2286398" y="4784588"/>
              <a:ext cx="50045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199876"/>
              <a:r>
                <a:rPr lang="en-US" altLang="ko-KR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Alert</a:t>
              </a:r>
              <a:endPara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48" name="TextBox 53"/>
          <p:cNvSpPr txBox="1">
            <a:spLocks noChangeArrowheads="1"/>
          </p:cNvSpPr>
          <p:nvPr/>
        </p:nvSpPr>
        <p:spPr bwMode="auto">
          <a:xfrm>
            <a:off x="4788024" y="6334057"/>
            <a:ext cx="397737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spc="-150" dirty="0" smtClean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※ </a:t>
            </a:r>
            <a:r>
              <a:rPr lang="ko-KR" altLang="en-US" sz="1050" spc="-150" dirty="0" smtClean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시스템에  관심 등록된 주요 악성코드 관련 유사</a:t>
            </a:r>
            <a:r>
              <a:rPr lang="en-US" altLang="ko-KR" sz="1050" spc="-150" dirty="0" smtClean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lang="ko-KR" altLang="en-US" sz="1050" spc="-150" dirty="0" smtClean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변종 탐지결과 예시</a:t>
            </a:r>
            <a:endParaRPr lang="en-US" altLang="ko-KR" sz="1050" spc="-150" dirty="0">
              <a:solidFill>
                <a:srgbClr val="0000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23143" y="5279488"/>
            <a:ext cx="2331722" cy="1312516"/>
            <a:chOff x="-1221644" y="4836244"/>
            <a:chExt cx="4263963" cy="1842720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74447" y="4836244"/>
              <a:ext cx="2351855" cy="1369777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</p:pic>
        <p:pic>
          <p:nvPicPr>
            <p:cNvPr id="51" name="Picture 16" descr="http://files.softicons.com/download/computer-icons/vista-hardware-devices-icons-by-icons-land/png/256x256/HomeServ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839" y="5004843"/>
              <a:ext cx="1414993" cy="1319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base, data, database, db, dbms, ordbms, rdbms, storag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930" y="5671936"/>
              <a:ext cx="727392" cy="665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-1221644" y="6255594"/>
              <a:ext cx="4263963" cy="423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악성코드 </a:t>
              </a:r>
              <a:r>
                <a:rPr lang="ko-KR" altLang="en-US" sz="1100" b="1" dirty="0" err="1" smtClean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프로파일링</a:t>
              </a:r>
              <a:r>
                <a:rPr lang="ko-KR" altLang="en-US" sz="1100" b="1" dirty="0" smtClean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</a:t>
              </a:r>
              <a:endParaRPr lang="en-US" altLang="ko-KR" sz="1100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144862" y="4702357"/>
            <a:ext cx="1781949" cy="649236"/>
            <a:chOff x="2414438" y="4770832"/>
            <a:chExt cx="1781949" cy="649236"/>
          </a:xfrm>
        </p:grpSpPr>
        <p:sp>
          <p:nvSpPr>
            <p:cNvPr id="57" name="오른쪽 화살표 56"/>
            <p:cNvSpPr/>
            <p:nvPr/>
          </p:nvSpPr>
          <p:spPr>
            <a:xfrm flipH="1">
              <a:off x="2414438" y="4770832"/>
              <a:ext cx="1778739" cy="649236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876"/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594665" y="4974637"/>
              <a:ext cx="16017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199876"/>
              <a:r>
                <a:rPr lang="ko-KR" altLang="en-US" sz="11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유사</a:t>
              </a:r>
              <a:r>
                <a:rPr lang="en-US" altLang="ko-KR" sz="11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11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변종 탐지 </a:t>
              </a:r>
              <a:r>
                <a:rPr lang="ko-KR" altLang="en-US" sz="11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리포팅</a:t>
              </a:r>
              <a:endPara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580577" y="3470907"/>
            <a:ext cx="690573" cy="655190"/>
            <a:chOff x="339516" y="3631410"/>
            <a:chExt cx="1157441" cy="1264850"/>
          </a:xfrm>
        </p:grpSpPr>
        <p:pic>
          <p:nvPicPr>
            <p:cNvPr id="64" name="Picture 132" descr="앙마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26" y="4495474"/>
              <a:ext cx="465061" cy="387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32" descr="앙마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339516" y="4517901"/>
              <a:ext cx="458175" cy="37835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66" name="Picture 132" descr="앙마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899" y="3631410"/>
              <a:ext cx="531188" cy="474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132" descr="앙마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97" y="4237007"/>
              <a:ext cx="367836" cy="37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132" descr="앙마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66" y="3898425"/>
              <a:ext cx="655191" cy="584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32" descr="앙마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4" y="3976788"/>
              <a:ext cx="244812" cy="25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30383" y="3913021"/>
            <a:ext cx="1716279" cy="2408163"/>
            <a:chOff x="648033" y="4450130"/>
            <a:chExt cx="1562692" cy="2141244"/>
          </a:xfrm>
        </p:grpSpPr>
        <p:pic>
          <p:nvPicPr>
            <p:cNvPr id="39" name="Picture 10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5916" y="4450130"/>
              <a:ext cx="542151" cy="1100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12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62084" y="4845671"/>
              <a:ext cx="1248641" cy="1202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8" descr="http://www.mcnorton.com/files/attach/images/129273/321/010/e494e359046fbf491f9069cb29e134ec.pn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33" y="6214148"/>
              <a:ext cx="1143647" cy="37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40649" y="4404209"/>
            <a:ext cx="595436" cy="873103"/>
            <a:chOff x="631088" y="3998457"/>
            <a:chExt cx="595436" cy="873103"/>
          </a:xfrm>
        </p:grpSpPr>
        <p:pic>
          <p:nvPicPr>
            <p:cNvPr id="60" name="Picture 2" descr="https://pixabay.com/static/uploads/photo/2013/07/13/10/25/building-157186_640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88" y="3998457"/>
              <a:ext cx="385503" cy="645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https://pixabay.com/static/uploads/photo/2013/07/13/10/25/building-157186_640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67" y="4226437"/>
              <a:ext cx="391657" cy="645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4" descr="https://cdn1.iconfinder.com/data/icons/user-experience/512/desktop-pc_user-512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17" y="4766638"/>
            <a:ext cx="961249" cy="11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627547" y="4176229"/>
            <a:ext cx="8735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기관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</a:t>
            </a:r>
            <a:endParaRPr lang="en-US" altLang="ko-K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7654" y="4256120"/>
            <a:ext cx="8735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기관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</a:t>
            </a:r>
            <a:endParaRPr lang="en-US" altLang="ko-K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34974" y="4730576"/>
            <a:ext cx="8735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기관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endParaRPr lang="en-US" altLang="ko-K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2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298111" y="6515002"/>
            <a:ext cx="736923" cy="265733"/>
          </a:xfrm>
        </p:spPr>
        <p:txBody>
          <a:bodyPr/>
          <a:lstStyle/>
          <a:p>
            <a:pPr algn="ctr"/>
            <a:fld id="{BA9259CD-1125-44D5-B171-AF727078AA73}" type="slidenum">
              <a:rPr lang="ko-KR" altLang="en-US" smtClean="0">
                <a:solidFill>
                  <a:prstClr val="black"/>
                </a:solidFill>
              </a:rPr>
              <a:pPr algn="ctr"/>
              <a:t>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8794" y="1073058"/>
            <a:ext cx="8815694" cy="5557360"/>
            <a:chOff x="307605" y="2715001"/>
            <a:chExt cx="8473569" cy="386564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3195" y="2728337"/>
              <a:ext cx="4407979" cy="356074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605" y="2715001"/>
              <a:ext cx="3992265" cy="3574083"/>
            </a:xfrm>
            <a:prstGeom prst="rect">
              <a:avLst/>
            </a:prstGeom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3038345" y="5933392"/>
              <a:ext cx="1591410" cy="231771"/>
            </a:xfrm>
            <a:prstGeom prst="roundRect">
              <a:avLst>
                <a:gd name="adj" fmla="val 300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4283" tIns="37142" rIns="74283" bIns="3714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75" b="1" dirty="0" smtClean="0">
                  <a:solidFill>
                    <a:srgbClr val="C00000"/>
                  </a:solidFill>
                </a:rPr>
                <a:t>악성코드 </a:t>
              </a:r>
              <a:r>
                <a:rPr lang="ko-KR" altLang="en-US" sz="975" b="1" dirty="0">
                  <a:solidFill>
                    <a:srgbClr val="C00000"/>
                  </a:solidFill>
                </a:rPr>
                <a:t>수집 타임라인</a:t>
              </a:r>
              <a:endParaRPr lang="en-US" altLang="ko-KR" sz="975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달 22"/>
            <p:cNvSpPr/>
            <p:nvPr/>
          </p:nvSpPr>
          <p:spPr>
            <a:xfrm rot="2387436" flipH="1">
              <a:off x="3113230" y="4639044"/>
              <a:ext cx="372887" cy="1395851"/>
            </a:xfrm>
            <a:prstGeom prst="moon">
              <a:avLst>
                <a:gd name="adj" fmla="val 277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prstClr val="white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3" idx="1"/>
            </p:cNvCxnSpPr>
            <p:nvPr/>
          </p:nvCxnSpPr>
          <p:spPr>
            <a:xfrm>
              <a:off x="3442935" y="5423320"/>
              <a:ext cx="339294" cy="51937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6385955" y="5536765"/>
              <a:ext cx="181171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solidFill>
                    <a:srgbClr val="A5AAB0"/>
                  </a:solidFill>
                  <a:latin typeface="Nanum Gothic"/>
                </a:rPr>
                <a:t>23366e49085fe19e5816051194b005b8</a:t>
              </a:r>
              <a:endParaRPr lang="ko-KR" altLang="en-US" sz="700" dirty="0">
                <a:solidFill>
                  <a:srgbClr val="A5AAB0"/>
                </a:solidFill>
                <a:latin typeface="Nanum Gothic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909593" y="4824453"/>
              <a:ext cx="7088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A5AAB0"/>
                  </a:solidFill>
                  <a:latin typeface="Nanum Gothic"/>
                </a:rPr>
                <a:t>99.735%</a:t>
              </a:r>
              <a:endParaRPr lang="ko-KR" altLang="en-US" sz="1000" b="1" dirty="0">
                <a:solidFill>
                  <a:prstClr val="black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573113" y="3233540"/>
              <a:ext cx="180049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solidFill>
                    <a:srgbClr val="A5AAB0"/>
                  </a:solidFill>
                  <a:latin typeface="Nanum Gothic"/>
                </a:rPr>
                <a:t>f2350f767bdd0699a5766bb7486928cc</a:t>
              </a:r>
              <a:endParaRPr lang="ko-KR" altLang="en-US" sz="700" dirty="0">
                <a:solidFill>
                  <a:srgbClr val="A5AAB0"/>
                </a:solidFill>
                <a:latin typeface="Nanum Gothic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937388" y="3780343"/>
              <a:ext cx="7088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A5AAB0"/>
                  </a:solidFill>
                  <a:latin typeface="Nanum Gothic"/>
                </a:rPr>
                <a:t>99.383%</a:t>
              </a:r>
              <a:endParaRPr lang="ko-KR" altLang="en-US" sz="1000" b="1" dirty="0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87669" y="6276619"/>
              <a:ext cx="4182732" cy="3040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99876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0C0"/>
                </a:buClr>
                <a:tabLst>
                  <a:tab pos="266700" algn="l"/>
                </a:tabLst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1200" dirty="0" err="1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프로파일링</a:t>
              </a:r>
              <a:r>
                <a:rPr lang="ko-KR" altLang="en-US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 err="1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맵</a:t>
              </a:r>
              <a:r>
                <a:rPr lang="en-US" altLang="ko-KR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그룹 내 악성코드 간 변종관계 시각화 </a:t>
              </a:r>
              <a:r>
                <a:rPr lang="en-US" altLang="ko-KR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30" name="직선 화살표 연결선 29"/>
            <p:cNvCxnSpPr>
              <a:stCxn id="31" idx="0"/>
            </p:cNvCxnSpPr>
            <p:nvPr/>
          </p:nvCxnSpPr>
          <p:spPr>
            <a:xfrm flipV="1">
              <a:off x="2695936" y="3054332"/>
              <a:ext cx="1829184" cy="1770121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>
            <a:xfrm>
              <a:off x="2497063" y="4824453"/>
              <a:ext cx="397744" cy="270957"/>
            </a:xfrm>
            <a:prstGeom prst="roundRect">
              <a:avLst>
                <a:gd name="adj" fmla="val 46625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444910" y="2795515"/>
              <a:ext cx="35120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FFC000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그룹 내  악성코드 간  유사</a:t>
              </a:r>
              <a:r>
                <a:rPr lang="en-US" altLang="ko-KR" sz="1200" b="1" dirty="0" smtClean="0">
                  <a:solidFill>
                    <a:srgbClr val="FFC000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</a:t>
              </a:r>
              <a:r>
                <a:rPr lang="ko-KR" altLang="en-US" sz="1200" b="1" dirty="0" smtClean="0">
                  <a:solidFill>
                    <a:srgbClr val="FFC000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변종관계의 시각화</a:t>
              </a:r>
              <a:endParaRPr lang="en-US" altLang="ko-KR" sz="1200" b="1" dirty="0">
                <a:solidFill>
                  <a:srgbClr val="FFC000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pic>
          <p:nvPicPr>
            <p:cNvPr id="33" name="Picture 2" descr="http://publicdomainvectors.org/photos/cursor-arrow-martin-koz--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32313">
              <a:off x="2810443" y="4965329"/>
              <a:ext cx="214379" cy="329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356953" y="6281705"/>
              <a:ext cx="3893568" cy="26619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99876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0C0"/>
                </a:buClr>
                <a:tabLst>
                  <a:tab pos="266700" algn="l"/>
                </a:tabLst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 </a:t>
              </a:r>
              <a:r>
                <a:rPr lang="ko-KR" altLang="en-US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악성코드 그룹 </a:t>
              </a:r>
              <a:r>
                <a:rPr lang="ko-KR" altLang="en-US" sz="1200" dirty="0" err="1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맵</a:t>
              </a:r>
              <a:r>
                <a:rPr lang="ko-KR" altLang="en-US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악성코드 그룹분류 현황 시각화</a:t>
              </a:r>
              <a:r>
                <a:rPr lang="en-US" altLang="ko-KR" sz="1200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12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1661083" y="303616"/>
            <a:ext cx="730340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GUI </a:t>
            </a:r>
            <a:r>
              <a:rPr lang="ko-KR" altLang="en-US" sz="2800" spc="-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예시</a:t>
            </a:r>
            <a:r>
              <a:rPr lang="en-US" altLang="ko-KR" sz="2800" spc="-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1/2</a:t>
            </a:r>
            <a:r>
              <a:rPr lang="en-US" altLang="ko-KR" sz="2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 – </a:t>
            </a:r>
            <a:r>
              <a:rPr lang="ko-KR" altLang="en-US" sz="2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그룹분류 및 변종관계 시각화</a:t>
            </a:r>
            <a:endParaRPr lang="ko-KR" altLang="en-US" sz="2400" spc="-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8917" y="180506"/>
            <a:ext cx="1157535" cy="769441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ko-KR" altLang="en-US" sz="3200" spc="-100" dirty="0" smtClean="0">
                <a:solidFill>
                  <a:srgbClr val="004E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별첨</a:t>
            </a:r>
            <a:r>
              <a:rPr lang="en-US" altLang="ko-KR" sz="3200" spc="-100" dirty="0">
                <a:solidFill>
                  <a:srgbClr val="004E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3200" spc="-100" dirty="0">
              <a:solidFill>
                <a:srgbClr val="004EA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4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A9259CD-1125-44D5-B171-AF727078AA73}" type="slidenum">
              <a:rPr lang="ko-KR" altLang="en-US" smtClean="0">
                <a:solidFill>
                  <a:prstClr val="black"/>
                </a:solidFill>
              </a:rPr>
              <a:pPr algn="ctr"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내용 개체 틀 1"/>
          <p:cNvSpPr txBox="1">
            <a:spLocks/>
          </p:cNvSpPr>
          <p:nvPr/>
        </p:nvSpPr>
        <p:spPr>
          <a:xfrm>
            <a:off x="259834" y="6341150"/>
            <a:ext cx="8682010" cy="49899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1" hangingPunct="1">
              <a:spcBef>
                <a:spcPct val="20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357188" indent="-21113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9263" indent="-174625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3888" indent="-204788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714375" indent="-1524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199876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None/>
              <a:tabLst>
                <a:tab pos="266700" algn="l"/>
              </a:tabLst>
              <a:defRPr/>
            </a:pPr>
            <a:r>
              <a:rPr lang="en-US" altLang="ko-KR" sz="1200" b="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200" b="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</a:t>
            </a:r>
            <a:r>
              <a:rPr lang="ko-KR" altLang="en-US" sz="1200" b="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그룹에 대한 세부 정보 </a:t>
            </a:r>
            <a:r>
              <a:rPr lang="ko-KR" altLang="en-US" sz="1200" b="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제공</a:t>
            </a:r>
            <a:r>
              <a:rPr lang="en-US" altLang="ko-KR" sz="1200" b="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sz="1200" b="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1539421" y="252329"/>
            <a:ext cx="72807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GUI </a:t>
            </a:r>
            <a:r>
              <a:rPr lang="ko-KR" altLang="en-US" sz="2800" spc="-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예시</a:t>
            </a:r>
            <a:r>
              <a:rPr lang="en-US" altLang="ko-K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(2/2</a:t>
            </a:r>
            <a:r>
              <a:rPr lang="en-US" altLang="ko-KR" sz="2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 – </a:t>
            </a:r>
            <a:r>
              <a:rPr lang="ko-KR" altLang="en-US" sz="24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세부 그룹정보 및 분류신뢰도</a:t>
            </a:r>
            <a:endParaRPr lang="ko-KR" altLang="en-US" sz="2400" spc="-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7581" y="107055"/>
            <a:ext cx="1157535" cy="769441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ko-KR" altLang="en-US" sz="3200" spc="-100" dirty="0">
                <a:solidFill>
                  <a:srgbClr val="004E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별첨</a:t>
            </a:r>
            <a:r>
              <a:rPr lang="en-US" altLang="ko-KR" sz="3200" spc="-100" dirty="0">
                <a:solidFill>
                  <a:srgbClr val="004EA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3200" spc="-100" dirty="0">
              <a:solidFill>
                <a:srgbClr val="004EA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0396" y="961997"/>
            <a:ext cx="8727472" cy="5311318"/>
            <a:chOff x="330396" y="2431512"/>
            <a:chExt cx="8727472" cy="4033495"/>
          </a:xfrm>
        </p:grpSpPr>
        <p:grpSp>
          <p:nvGrpSpPr>
            <p:cNvPr id="12" name="그룹 11"/>
            <p:cNvGrpSpPr/>
            <p:nvPr/>
          </p:nvGrpSpPr>
          <p:grpSpPr>
            <a:xfrm>
              <a:off x="330396" y="2431512"/>
              <a:ext cx="8540887" cy="4033495"/>
              <a:chOff x="330396" y="2282936"/>
              <a:chExt cx="8540887" cy="4182071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396" y="2282936"/>
                <a:ext cx="8540887" cy="4182071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820390" y="6036094"/>
                <a:ext cx="2480157" cy="31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그룹에 속한 악성코드 목록</a:t>
                </a:r>
                <a:endParaRPr lang="en-US" altLang="ko-KR" sz="14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54486" y="2602946"/>
                <a:ext cx="8465696" cy="778955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54486" y="4027583"/>
                <a:ext cx="3411967" cy="1850349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951880" y="3970284"/>
                <a:ext cx="4760580" cy="1959869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600839" y="6039132"/>
                <a:ext cx="3456032" cy="31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그룹 내 악성코드 간 유사도 분석결과</a:t>
                </a:r>
                <a:endParaRPr lang="en-US" altLang="ko-KR" sz="14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27581" y="3390750"/>
                <a:ext cx="2613886" cy="31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그룹 기본 프로파일 정보 제공</a:t>
                </a:r>
                <a:endParaRPr lang="en-US" altLang="ko-KR" sz="14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387491" y="3575410"/>
              <a:ext cx="5670377" cy="1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 ※ </a:t>
              </a:r>
              <a:r>
                <a:rPr lang="ko-KR" altLang="en-US" sz="105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그룹분류 </a:t>
              </a:r>
              <a:r>
                <a:rPr lang="ko-KR" altLang="en-US" sz="105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신뢰도</a:t>
              </a:r>
              <a:r>
                <a:rPr lang="en-US" altLang="ko-KR" sz="105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 : </a:t>
              </a:r>
              <a:r>
                <a:rPr lang="ko-KR" altLang="en-US" sz="105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그룹 </a:t>
              </a:r>
              <a:r>
                <a:rPr lang="ko-KR" altLang="en-US" sz="105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內 </a:t>
              </a:r>
              <a:r>
                <a:rPr lang="ko-KR" altLang="en-US" sz="105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악성코드</a:t>
              </a:r>
              <a:r>
                <a:rPr lang="en-US" altLang="ko-KR" sz="105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05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간의 유사도가 높은지를</a:t>
              </a:r>
              <a:r>
                <a:rPr lang="en-US" altLang="ko-KR" sz="105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05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나타내는 </a:t>
              </a:r>
              <a:r>
                <a:rPr lang="ko-KR" altLang="en-US" sz="105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지표</a:t>
              </a:r>
              <a:r>
                <a:rPr lang="en-US" altLang="ko-KR" sz="105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(0~1)</a:t>
              </a:r>
              <a:endParaRPr lang="ko-KR" altLang="en-US" sz="105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3851921" y="1772816"/>
            <a:ext cx="684076" cy="252028"/>
          </a:xfrm>
          <a:prstGeom prst="roundRect">
            <a:avLst>
              <a:gd name="adj" fmla="val 5000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2"/>
          </p:cNvCxnSpPr>
          <p:nvPr/>
        </p:nvCxnSpPr>
        <p:spPr>
          <a:xfrm>
            <a:off x="4193959" y="2024844"/>
            <a:ext cx="234025" cy="5109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9354</TotalTime>
  <Words>508</Words>
  <Application>Microsoft Office PowerPoint</Application>
  <PresentationFormat>화면 슬라이드 쇼(4:3)</PresentationFormat>
  <Paragraphs>98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9" baseType="lpstr">
      <vt:lpstr>HY견고딕</vt:lpstr>
      <vt:lpstr>HY동녘B</vt:lpstr>
      <vt:lpstr>HY울릉도M</vt:lpstr>
      <vt:lpstr>HY중고딕</vt:lpstr>
      <vt:lpstr>HY헤드라인M</vt:lpstr>
      <vt:lpstr>Nanum Gothic</vt:lpstr>
      <vt:lpstr>나눔고딕</vt:lpstr>
      <vt:lpstr>나눔고딕 ExtraBold</vt:lpstr>
      <vt:lpstr>나눔고딕 Light</vt:lpstr>
      <vt:lpstr>맑은 고딕</vt:lpstr>
      <vt:lpstr>Arial</vt:lpstr>
      <vt:lpstr>Office 테마</vt:lpstr>
      <vt:lpstr>PowerPoint 프레젠테이션</vt:lpstr>
      <vt:lpstr>PowerPoint 프레젠테이션</vt:lpstr>
      <vt:lpstr>1. 배경 및 필요성</vt:lpstr>
      <vt:lpstr>2. 기술개요</vt:lpstr>
      <vt:lpstr>3. 기대효과 및 활용계획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ptlineH</dc:creator>
  <cp:lastModifiedBy>K01107</cp:lastModifiedBy>
  <cp:revision>939</cp:revision>
  <dcterms:created xsi:type="dcterms:W3CDTF">2015-04-02T01:21:39Z</dcterms:created>
  <dcterms:modified xsi:type="dcterms:W3CDTF">2017-09-04T07:35:29Z</dcterms:modified>
</cp:coreProperties>
</file>